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8" r:id="rId3"/>
    <p:sldId id="269" r:id="rId4"/>
    <p:sldId id="286" r:id="rId5"/>
    <p:sldId id="285" r:id="rId6"/>
    <p:sldId id="284" r:id="rId7"/>
    <p:sldId id="287" r:id="rId8"/>
    <p:sldId id="288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E2664-B32A-4121-8E89-5346D06676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4A70A-9840-448B-9A50-7DEC589C9A7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7550" y="609600"/>
            <a:ext cx="13906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09600"/>
            <a:ext cx="40195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C2DE3-0547-4DD1-AFE0-2223F68092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A8769-A762-4A4E-B701-BEA0B0A54FE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CD0-4006-41BC-A3AE-299EEDDE66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5600" y="1981200"/>
            <a:ext cx="2705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1981200"/>
            <a:ext cx="2705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43E2-686C-46B1-9933-D394F80768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B80D1-DE94-4FEE-A4D7-1AFDDDF308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7DB31-988C-489A-86AE-3FC7BF20D6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545EC-8BEC-4A11-B1CF-1241FB2B6A9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95A9B-9E56-4571-88F6-1E4D3E0516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35E5B-EE1B-4E86-8EEE-863D30AB65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609600"/>
            <a:ext cx="556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95600" y="1981200"/>
            <a:ext cx="5562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FC1D12-3C3E-4266-B205-8FF55BFE28D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381000" y="762000"/>
            <a:ext cx="2057400" cy="5715000"/>
            <a:chOff x="240" y="480"/>
            <a:chExt cx="1296" cy="3600"/>
          </a:xfrm>
        </p:grpSpPr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240" y="480"/>
              <a:ext cx="1296" cy="3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768" y="624"/>
              <a:ext cx="240" cy="30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2050" name="Oval 2"/>
            <p:cNvSpPr>
              <a:spLocks noChangeArrowheads="1"/>
            </p:cNvSpPr>
            <p:nvPr/>
          </p:nvSpPr>
          <p:spPr bwMode="auto">
            <a:xfrm>
              <a:off x="576" y="3360"/>
              <a:ext cx="624" cy="57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864" y="768"/>
              <a:ext cx="48" cy="28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768" y="3552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528" y="720"/>
              <a:ext cx="288" cy="2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0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-3</a:t>
              </a:r>
            </a:p>
          </p:txBody>
        </p:sp>
      </p:grp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Termometrs rāda</a:t>
            </a:r>
            <a:r>
              <a:rPr lang="en-GB" dirty="0"/>
              <a:t> 2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5562600" cy="2133600"/>
          </a:xfrm>
        </p:spPr>
        <p:txBody>
          <a:bodyPr/>
          <a:lstStyle/>
          <a:p>
            <a:r>
              <a:rPr lang="lv-LV" dirty="0"/>
              <a:t>Temperatūra samazinās par 3 grādiem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1371600" y="2514600"/>
            <a:ext cx="76200" cy="3200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1371600" y="1219200"/>
            <a:ext cx="76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895600" y="3276600"/>
            <a:ext cx="556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lv-LV" sz="3200" dirty="0"/>
              <a:t>Cik tagad rāda termometrs?</a:t>
            </a:r>
            <a:endParaRPr lang="en-GB" sz="32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3200" dirty="0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1371600" y="1752600"/>
            <a:ext cx="76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371600" y="2286000"/>
            <a:ext cx="76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267200" y="4267200"/>
            <a:ext cx="2286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9600"/>
              <a:t>-1</a:t>
            </a:r>
            <a:r>
              <a:rPr lang="en-GB" sz="9600" baseline="30000"/>
              <a:t>o</a:t>
            </a:r>
            <a:r>
              <a:rPr lang="en-GB" sz="960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build="p" autoUpdateAnimBg="0"/>
      <p:bldP spid="2062" grpId="0" animBg="1"/>
      <p:bldP spid="2063" grpId="0" autoUpdateAnimBg="0"/>
      <p:bldP spid="2064" grpId="0" animBg="1"/>
      <p:bldP spid="2065" grpId="0" animBg="1"/>
      <p:bldP spid="206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1000" y="762000"/>
            <a:ext cx="2057400" cy="5715000"/>
            <a:chOff x="240" y="480"/>
            <a:chExt cx="1296" cy="360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240" y="480"/>
              <a:ext cx="1296" cy="3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4" name="AutoShape 4"/>
            <p:cNvSpPr>
              <a:spLocks noChangeArrowheads="1"/>
            </p:cNvSpPr>
            <p:nvPr/>
          </p:nvSpPr>
          <p:spPr bwMode="auto">
            <a:xfrm>
              <a:off x="768" y="624"/>
              <a:ext cx="240" cy="30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5" name="Oval 5"/>
            <p:cNvSpPr>
              <a:spLocks noChangeArrowheads="1"/>
            </p:cNvSpPr>
            <p:nvPr/>
          </p:nvSpPr>
          <p:spPr bwMode="auto">
            <a:xfrm>
              <a:off x="576" y="3360"/>
              <a:ext cx="624" cy="57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6" name="AutoShape 6"/>
            <p:cNvSpPr>
              <a:spLocks noChangeArrowheads="1"/>
            </p:cNvSpPr>
            <p:nvPr/>
          </p:nvSpPr>
          <p:spPr bwMode="auto">
            <a:xfrm>
              <a:off x="864" y="768"/>
              <a:ext cx="48" cy="28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auto">
            <a:xfrm>
              <a:off x="768" y="3552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528" y="720"/>
              <a:ext cx="288" cy="2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1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0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en-GB"/>
                <a:t>-3</a:t>
              </a:r>
            </a:p>
          </p:txBody>
        </p:sp>
      </p:grp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Termometrs rāda </a:t>
            </a:r>
            <a:r>
              <a:rPr lang="en-GB" dirty="0"/>
              <a:t>4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5562600" cy="1600200"/>
          </a:xfrm>
        </p:spPr>
        <p:txBody>
          <a:bodyPr/>
          <a:lstStyle/>
          <a:p>
            <a:r>
              <a:rPr lang="lv-LV" dirty="0"/>
              <a:t>Temperatūra samazinās par </a:t>
            </a:r>
            <a:r>
              <a:rPr lang="en-GB" dirty="0"/>
              <a:t>5 </a:t>
            </a:r>
            <a:r>
              <a:rPr lang="lv-LV" dirty="0"/>
              <a:t>grādiem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371600" y="1371600"/>
            <a:ext cx="76200" cy="4343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1371600" y="2209800"/>
            <a:ext cx="762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895600" y="3276600"/>
            <a:ext cx="556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lv-LV" sz="3200" dirty="0"/>
              <a:t>Cik tagad rāda termometrs?</a:t>
            </a:r>
            <a:endParaRPr lang="en-GB" sz="32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3200" dirty="0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1371600" y="1524000"/>
            <a:ext cx="762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1371600" y="1219200"/>
            <a:ext cx="762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267200" y="4267200"/>
            <a:ext cx="2286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9600"/>
              <a:t>-1</a:t>
            </a:r>
            <a:r>
              <a:rPr lang="en-GB" sz="9600" baseline="30000"/>
              <a:t>o</a:t>
            </a:r>
            <a:r>
              <a:rPr lang="en-GB" sz="9600"/>
              <a:t>C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1371600" y="2743200"/>
            <a:ext cx="762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1371600" y="3276600"/>
            <a:ext cx="762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build="p" autoUpdateAnimBg="0"/>
      <p:bldP spid="15372" grpId="0" animBg="1"/>
      <p:bldP spid="15373" grpId="0" autoUpdateAnimBg="0"/>
      <p:bldP spid="15374" grpId="0" animBg="1"/>
      <p:bldP spid="15375" grpId="0" animBg="1"/>
      <p:bldP spid="15376" grpId="0" animBg="1" autoUpdateAnimBg="0"/>
      <p:bldP spid="15377" grpId="0" animBg="1"/>
      <p:bldP spid="153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000" y="762000"/>
            <a:ext cx="2057400" cy="571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219200" y="9906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914400" y="5334000"/>
            <a:ext cx="990600" cy="914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1371600" y="1219200"/>
            <a:ext cx="76200" cy="457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219200" y="56388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838200" y="1143000"/>
            <a:ext cx="4572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4</a:t>
            </a:r>
          </a:p>
          <a:p>
            <a:pPr>
              <a:spcBef>
                <a:spcPct val="50000"/>
              </a:spcBef>
            </a:pPr>
            <a:r>
              <a:rPr lang="en-GB"/>
              <a:t>3</a:t>
            </a:r>
          </a:p>
          <a:p>
            <a:pPr>
              <a:spcBef>
                <a:spcPct val="50000"/>
              </a:spcBef>
            </a:pPr>
            <a:r>
              <a:rPr lang="en-GB"/>
              <a:t>2</a:t>
            </a:r>
          </a:p>
          <a:p>
            <a:pPr>
              <a:spcBef>
                <a:spcPct val="50000"/>
              </a:spcBef>
            </a:pPr>
            <a:r>
              <a:rPr lang="en-GB"/>
              <a:t>1</a:t>
            </a:r>
          </a:p>
          <a:p>
            <a:pPr>
              <a:spcBef>
                <a:spcPct val="50000"/>
              </a:spcBef>
            </a:pPr>
            <a:r>
              <a:rPr lang="en-GB"/>
              <a:t>0</a:t>
            </a:r>
          </a:p>
          <a:p>
            <a:pPr>
              <a:spcBef>
                <a:spcPct val="50000"/>
              </a:spcBef>
            </a:pPr>
            <a:r>
              <a:rPr lang="en-GB"/>
              <a:t>-1</a:t>
            </a:r>
          </a:p>
          <a:p>
            <a:pPr>
              <a:spcBef>
                <a:spcPct val="50000"/>
              </a:spcBef>
            </a:pPr>
            <a:r>
              <a:rPr lang="en-GB"/>
              <a:t>-2</a:t>
            </a:r>
          </a:p>
          <a:p>
            <a:pPr>
              <a:spcBef>
                <a:spcPct val="50000"/>
              </a:spcBef>
            </a:pPr>
            <a:r>
              <a:rPr lang="en-GB"/>
              <a:t>-3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Termometrs rāda </a:t>
            </a:r>
            <a:r>
              <a:rPr lang="en-GB" dirty="0"/>
              <a:t>-2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5562600" cy="1600200"/>
          </a:xfrm>
        </p:spPr>
        <p:txBody>
          <a:bodyPr/>
          <a:lstStyle/>
          <a:p>
            <a:r>
              <a:rPr lang="lv-LV" dirty="0"/>
              <a:t>Temperatūra paaugstinās par </a:t>
            </a:r>
            <a:r>
              <a:rPr lang="en-GB" dirty="0"/>
              <a:t>3 </a:t>
            </a:r>
            <a:r>
              <a:rPr lang="lv-LV" dirty="0"/>
              <a:t>grādiem</a:t>
            </a:r>
            <a:endParaRPr lang="en-GB" dirty="0"/>
          </a:p>
          <a:p>
            <a:endParaRPr lang="en-GB" dirty="0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371600" y="2514600"/>
            <a:ext cx="76200" cy="3200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895600" y="3276600"/>
            <a:ext cx="556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lv-LV" sz="3200" dirty="0"/>
              <a:t>Cik tagad rāda termometrs?</a:t>
            </a:r>
            <a:endParaRPr lang="en-GB" sz="32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3200" dirty="0"/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1371600" y="2514600"/>
            <a:ext cx="76200" cy="2209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267200" y="4267200"/>
            <a:ext cx="2286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9600"/>
              <a:t>+1</a:t>
            </a:r>
            <a:r>
              <a:rPr lang="en-GB" sz="9600" baseline="30000"/>
              <a:t>o</a:t>
            </a:r>
            <a:r>
              <a:rPr lang="en-GB" sz="9600"/>
              <a:t>C</a:t>
            </a:r>
          </a:p>
        </p:txBody>
      </p:sp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381000" y="762000"/>
            <a:ext cx="2057400" cy="5715000"/>
            <a:chOff x="3984" y="480"/>
            <a:chExt cx="1296" cy="3600"/>
          </a:xfrm>
        </p:grpSpPr>
        <p:grpSp>
          <p:nvGrpSpPr>
            <p:cNvPr id="16402" name="Group 18"/>
            <p:cNvGrpSpPr>
              <a:grpSpLocks/>
            </p:cNvGrpSpPr>
            <p:nvPr/>
          </p:nvGrpSpPr>
          <p:grpSpPr bwMode="auto">
            <a:xfrm>
              <a:off x="3984" y="480"/>
              <a:ext cx="1296" cy="3600"/>
              <a:chOff x="240" y="480"/>
              <a:chExt cx="1296" cy="3600"/>
            </a:xfrm>
          </p:grpSpPr>
          <p:sp>
            <p:nvSpPr>
              <p:cNvPr id="16403" name="Rectangle 19"/>
              <p:cNvSpPr>
                <a:spLocks noChangeArrowheads="1"/>
              </p:cNvSpPr>
              <p:nvPr/>
            </p:nvSpPr>
            <p:spPr bwMode="auto">
              <a:xfrm>
                <a:off x="240" y="480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04" name="AutoShape 20"/>
              <p:cNvSpPr>
                <a:spLocks noChangeArrowheads="1"/>
              </p:cNvSpPr>
              <p:nvPr/>
            </p:nvSpPr>
            <p:spPr bwMode="auto">
              <a:xfrm>
                <a:off x="768" y="624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05" name="Oval 21"/>
              <p:cNvSpPr>
                <a:spLocks noChangeArrowheads="1"/>
              </p:cNvSpPr>
              <p:nvPr/>
            </p:nvSpPr>
            <p:spPr bwMode="auto">
              <a:xfrm>
                <a:off x="576" y="3360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06" name="AutoShape 22"/>
              <p:cNvSpPr>
                <a:spLocks noChangeArrowheads="1"/>
              </p:cNvSpPr>
              <p:nvPr/>
            </p:nvSpPr>
            <p:spPr bwMode="auto">
              <a:xfrm>
                <a:off x="864" y="768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07" name="Oval 23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08" name="Text Box 24"/>
              <p:cNvSpPr txBox="1">
                <a:spLocks noChangeArrowheads="1"/>
              </p:cNvSpPr>
              <p:nvPr/>
            </p:nvSpPr>
            <p:spPr bwMode="auto">
              <a:xfrm>
                <a:off x="528" y="720"/>
                <a:ext cx="288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-3</a:t>
                </a:r>
              </a:p>
            </p:txBody>
          </p:sp>
        </p:grpSp>
        <p:sp>
          <p:nvSpPr>
            <p:cNvPr id="16409" name="AutoShape 25"/>
            <p:cNvSpPr>
              <a:spLocks noChangeArrowheads="1"/>
            </p:cNvSpPr>
            <p:nvPr/>
          </p:nvSpPr>
          <p:spPr bwMode="auto">
            <a:xfrm>
              <a:off x="4608" y="2592"/>
              <a:ext cx="48" cy="96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16410" name="Group 26"/>
          <p:cNvGrpSpPr>
            <a:grpSpLocks/>
          </p:cNvGrpSpPr>
          <p:nvPr/>
        </p:nvGrpSpPr>
        <p:grpSpPr bwMode="auto">
          <a:xfrm>
            <a:off x="381000" y="762000"/>
            <a:ext cx="2057400" cy="5715000"/>
            <a:chOff x="3984" y="480"/>
            <a:chExt cx="1296" cy="3600"/>
          </a:xfrm>
        </p:grpSpPr>
        <p:grpSp>
          <p:nvGrpSpPr>
            <p:cNvPr id="16411" name="Group 27"/>
            <p:cNvGrpSpPr>
              <a:grpSpLocks/>
            </p:cNvGrpSpPr>
            <p:nvPr/>
          </p:nvGrpSpPr>
          <p:grpSpPr bwMode="auto">
            <a:xfrm>
              <a:off x="3984" y="480"/>
              <a:ext cx="1296" cy="3600"/>
              <a:chOff x="240" y="480"/>
              <a:chExt cx="1296" cy="3600"/>
            </a:xfrm>
          </p:grpSpPr>
          <p:sp>
            <p:nvSpPr>
              <p:cNvPr id="16412" name="Rectangle 28"/>
              <p:cNvSpPr>
                <a:spLocks noChangeArrowheads="1"/>
              </p:cNvSpPr>
              <p:nvPr/>
            </p:nvSpPr>
            <p:spPr bwMode="auto">
              <a:xfrm>
                <a:off x="240" y="480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13" name="AutoShape 29"/>
              <p:cNvSpPr>
                <a:spLocks noChangeArrowheads="1"/>
              </p:cNvSpPr>
              <p:nvPr/>
            </p:nvSpPr>
            <p:spPr bwMode="auto">
              <a:xfrm>
                <a:off x="768" y="624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14" name="Oval 30"/>
              <p:cNvSpPr>
                <a:spLocks noChangeArrowheads="1"/>
              </p:cNvSpPr>
              <p:nvPr/>
            </p:nvSpPr>
            <p:spPr bwMode="auto">
              <a:xfrm>
                <a:off x="576" y="3360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15" name="AutoShape 31"/>
              <p:cNvSpPr>
                <a:spLocks noChangeArrowheads="1"/>
              </p:cNvSpPr>
              <p:nvPr/>
            </p:nvSpPr>
            <p:spPr bwMode="auto">
              <a:xfrm>
                <a:off x="864" y="768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16" name="Oval 32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17" name="Text Box 33"/>
              <p:cNvSpPr txBox="1">
                <a:spLocks noChangeArrowheads="1"/>
              </p:cNvSpPr>
              <p:nvPr/>
            </p:nvSpPr>
            <p:spPr bwMode="auto">
              <a:xfrm>
                <a:off x="528" y="720"/>
                <a:ext cx="288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-3</a:t>
                </a:r>
              </a:p>
            </p:txBody>
          </p:sp>
        </p:grpSp>
        <p:sp>
          <p:nvSpPr>
            <p:cNvPr id="16418" name="AutoShape 34"/>
            <p:cNvSpPr>
              <a:spLocks noChangeArrowheads="1"/>
            </p:cNvSpPr>
            <p:nvPr/>
          </p:nvSpPr>
          <p:spPr bwMode="auto">
            <a:xfrm>
              <a:off x="4608" y="2256"/>
              <a:ext cx="48" cy="129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16419" name="Group 35"/>
          <p:cNvGrpSpPr>
            <a:grpSpLocks/>
          </p:cNvGrpSpPr>
          <p:nvPr/>
        </p:nvGrpSpPr>
        <p:grpSpPr bwMode="auto">
          <a:xfrm>
            <a:off x="381000" y="762000"/>
            <a:ext cx="2057400" cy="5715000"/>
            <a:chOff x="2688" y="480"/>
            <a:chExt cx="1296" cy="3600"/>
          </a:xfrm>
        </p:grpSpPr>
        <p:grpSp>
          <p:nvGrpSpPr>
            <p:cNvPr id="16420" name="Group 36"/>
            <p:cNvGrpSpPr>
              <a:grpSpLocks/>
            </p:cNvGrpSpPr>
            <p:nvPr/>
          </p:nvGrpSpPr>
          <p:grpSpPr bwMode="auto">
            <a:xfrm>
              <a:off x="2688" y="480"/>
              <a:ext cx="1296" cy="3600"/>
              <a:chOff x="240" y="480"/>
              <a:chExt cx="1296" cy="3600"/>
            </a:xfrm>
          </p:grpSpPr>
          <p:sp>
            <p:nvSpPr>
              <p:cNvPr id="16421" name="Rectangle 37"/>
              <p:cNvSpPr>
                <a:spLocks noChangeArrowheads="1"/>
              </p:cNvSpPr>
              <p:nvPr/>
            </p:nvSpPr>
            <p:spPr bwMode="auto">
              <a:xfrm>
                <a:off x="240" y="480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22" name="AutoShape 38"/>
              <p:cNvSpPr>
                <a:spLocks noChangeArrowheads="1"/>
              </p:cNvSpPr>
              <p:nvPr/>
            </p:nvSpPr>
            <p:spPr bwMode="auto">
              <a:xfrm>
                <a:off x="768" y="624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23" name="Oval 39"/>
              <p:cNvSpPr>
                <a:spLocks noChangeArrowheads="1"/>
              </p:cNvSpPr>
              <p:nvPr/>
            </p:nvSpPr>
            <p:spPr bwMode="auto">
              <a:xfrm>
                <a:off x="576" y="3360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24" name="AutoShape 40"/>
              <p:cNvSpPr>
                <a:spLocks noChangeArrowheads="1"/>
              </p:cNvSpPr>
              <p:nvPr/>
            </p:nvSpPr>
            <p:spPr bwMode="auto">
              <a:xfrm>
                <a:off x="864" y="768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25" name="Oval 41"/>
              <p:cNvSpPr>
                <a:spLocks noChangeArrowheads="1"/>
              </p:cNvSpPr>
              <p:nvPr/>
            </p:nvSpPr>
            <p:spPr bwMode="auto">
              <a:xfrm>
                <a:off x="768" y="3552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16426" name="Text Box 42"/>
              <p:cNvSpPr txBox="1">
                <a:spLocks noChangeArrowheads="1"/>
              </p:cNvSpPr>
              <p:nvPr/>
            </p:nvSpPr>
            <p:spPr bwMode="auto">
              <a:xfrm>
                <a:off x="528" y="720"/>
                <a:ext cx="288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-3</a:t>
                </a:r>
              </a:p>
            </p:txBody>
          </p:sp>
        </p:grpSp>
        <p:sp>
          <p:nvSpPr>
            <p:cNvPr id="16427" name="AutoShape 43"/>
            <p:cNvSpPr>
              <a:spLocks noChangeArrowheads="1"/>
            </p:cNvSpPr>
            <p:nvPr/>
          </p:nvSpPr>
          <p:spPr bwMode="auto">
            <a:xfrm>
              <a:off x="3312" y="1920"/>
              <a:ext cx="48" cy="163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p" autoUpdateAnimBg="0"/>
      <p:bldP spid="16397" grpId="0" autoUpdateAnimBg="0"/>
      <p:bldP spid="1640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Termometrs rāda</a:t>
            </a:r>
            <a:r>
              <a:rPr lang="en-GB" dirty="0"/>
              <a:t> 15</a:t>
            </a:r>
            <a:r>
              <a:rPr lang="en-GB" baseline="30000" dirty="0"/>
              <a:t>o</a:t>
            </a:r>
            <a:r>
              <a:rPr lang="en-GB" dirty="0"/>
              <a:t>C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5562600" cy="2133600"/>
          </a:xfrm>
        </p:spPr>
        <p:txBody>
          <a:bodyPr/>
          <a:lstStyle/>
          <a:p>
            <a:r>
              <a:rPr lang="lv-LV" dirty="0"/>
              <a:t>Temperatūra samazinās par </a:t>
            </a:r>
            <a:r>
              <a:rPr lang="en-GB" dirty="0"/>
              <a:t>20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r>
              <a:rPr lang="en-GB" dirty="0"/>
              <a:t> </a:t>
            </a:r>
            <a:r>
              <a:rPr lang="lv-LV" dirty="0"/>
              <a:t>Cik tagad rāda termometrs?</a:t>
            </a:r>
            <a:endParaRPr lang="en-GB" dirty="0"/>
          </a:p>
          <a:p>
            <a:endParaRPr lang="en-GB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267200" y="4267200"/>
            <a:ext cx="2286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9600"/>
              <a:t>-5</a:t>
            </a:r>
            <a:r>
              <a:rPr lang="en-GB" sz="9600" baseline="30000"/>
              <a:t>o</a:t>
            </a:r>
            <a:r>
              <a:rPr lang="en-GB" sz="9600"/>
              <a:t>C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762000" y="533400"/>
            <a:ext cx="2057400" cy="5715000"/>
            <a:chOff x="2832" y="336"/>
            <a:chExt cx="1296" cy="3600"/>
          </a:xfrm>
        </p:grpSpPr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2832" y="336"/>
              <a:ext cx="1296" cy="3600"/>
              <a:chOff x="3648" y="336"/>
              <a:chExt cx="1296" cy="3600"/>
            </a:xfrm>
          </p:grpSpPr>
          <p:sp>
            <p:nvSpPr>
              <p:cNvPr id="31751" name="Rectangle 7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52" name="AutoShape 8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53" name="Oval 9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54" name="AutoShape 10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55" name="Oval 11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56" name="Text Box 12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20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-15</a:t>
                </a:r>
              </a:p>
            </p:txBody>
          </p:sp>
        </p:grpSp>
        <p:sp>
          <p:nvSpPr>
            <p:cNvPr id="31757" name="AutoShape 13"/>
            <p:cNvSpPr>
              <a:spLocks noChangeArrowheads="1"/>
            </p:cNvSpPr>
            <p:nvPr/>
          </p:nvSpPr>
          <p:spPr bwMode="auto">
            <a:xfrm>
              <a:off x="3456" y="1104"/>
              <a:ext cx="48" cy="230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762000" y="533400"/>
            <a:ext cx="2057400" cy="5715000"/>
            <a:chOff x="1584" y="336"/>
            <a:chExt cx="1296" cy="3600"/>
          </a:xfrm>
        </p:grpSpPr>
        <p:grpSp>
          <p:nvGrpSpPr>
            <p:cNvPr id="31759" name="Group 15"/>
            <p:cNvGrpSpPr>
              <a:grpSpLocks/>
            </p:cNvGrpSpPr>
            <p:nvPr/>
          </p:nvGrpSpPr>
          <p:grpSpPr bwMode="auto">
            <a:xfrm>
              <a:off x="1584" y="336"/>
              <a:ext cx="1296" cy="3600"/>
              <a:chOff x="3648" y="336"/>
              <a:chExt cx="1296" cy="3600"/>
            </a:xfrm>
          </p:grpSpPr>
          <p:sp>
            <p:nvSpPr>
              <p:cNvPr id="31760" name="Rectangle 16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61" name="AutoShape 17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62" name="Oval 18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63" name="AutoShape 19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64" name="Oval 20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65" name="Text Box 21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20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-15</a:t>
                </a:r>
              </a:p>
            </p:txBody>
          </p:sp>
        </p:grpSp>
        <p:sp>
          <p:nvSpPr>
            <p:cNvPr id="31766" name="AutoShape 22"/>
            <p:cNvSpPr>
              <a:spLocks noChangeArrowheads="1"/>
            </p:cNvSpPr>
            <p:nvPr/>
          </p:nvSpPr>
          <p:spPr bwMode="auto">
            <a:xfrm>
              <a:off x="2208" y="1440"/>
              <a:ext cx="48" cy="196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31767" name="Group 23"/>
          <p:cNvGrpSpPr>
            <a:grpSpLocks/>
          </p:cNvGrpSpPr>
          <p:nvPr/>
        </p:nvGrpSpPr>
        <p:grpSpPr bwMode="auto">
          <a:xfrm>
            <a:off x="762000" y="533400"/>
            <a:ext cx="2057400" cy="5715000"/>
            <a:chOff x="336" y="336"/>
            <a:chExt cx="1296" cy="3600"/>
          </a:xfrm>
        </p:grpSpPr>
        <p:grpSp>
          <p:nvGrpSpPr>
            <p:cNvPr id="31768" name="Group 24"/>
            <p:cNvGrpSpPr>
              <a:grpSpLocks/>
            </p:cNvGrpSpPr>
            <p:nvPr/>
          </p:nvGrpSpPr>
          <p:grpSpPr bwMode="auto">
            <a:xfrm>
              <a:off x="336" y="336"/>
              <a:ext cx="1296" cy="3600"/>
              <a:chOff x="3648" y="336"/>
              <a:chExt cx="1296" cy="3600"/>
            </a:xfrm>
          </p:grpSpPr>
          <p:sp>
            <p:nvSpPr>
              <p:cNvPr id="31769" name="Rectangle 25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0" name="AutoShape 26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1" name="Oval 27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2" name="AutoShape 28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3" name="Oval 29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4" name="Text Box 30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20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-15</a:t>
                </a:r>
              </a:p>
            </p:txBody>
          </p:sp>
        </p:grpSp>
        <p:sp>
          <p:nvSpPr>
            <p:cNvPr id="31775" name="AutoShape 31"/>
            <p:cNvSpPr>
              <a:spLocks noChangeArrowheads="1"/>
            </p:cNvSpPr>
            <p:nvPr/>
          </p:nvSpPr>
          <p:spPr bwMode="auto">
            <a:xfrm>
              <a:off x="960" y="1776"/>
              <a:ext cx="48" cy="163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31776" name="Group 32"/>
          <p:cNvGrpSpPr>
            <a:grpSpLocks/>
          </p:cNvGrpSpPr>
          <p:nvPr/>
        </p:nvGrpSpPr>
        <p:grpSpPr bwMode="auto">
          <a:xfrm>
            <a:off x="762000" y="533400"/>
            <a:ext cx="2057400" cy="5715000"/>
            <a:chOff x="4272" y="336"/>
            <a:chExt cx="1296" cy="3600"/>
          </a:xfrm>
        </p:grpSpPr>
        <p:grpSp>
          <p:nvGrpSpPr>
            <p:cNvPr id="31777" name="Group 33"/>
            <p:cNvGrpSpPr>
              <a:grpSpLocks/>
            </p:cNvGrpSpPr>
            <p:nvPr/>
          </p:nvGrpSpPr>
          <p:grpSpPr bwMode="auto">
            <a:xfrm>
              <a:off x="4272" y="336"/>
              <a:ext cx="1296" cy="3600"/>
              <a:chOff x="3648" y="336"/>
              <a:chExt cx="1296" cy="3600"/>
            </a:xfrm>
          </p:grpSpPr>
          <p:sp>
            <p:nvSpPr>
              <p:cNvPr id="31778" name="Rectangle 34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79" name="AutoShape 35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0" name="Oval 36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1" name="AutoShape 37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2" name="Oval 38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3" name="Text Box 39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20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-15</a:t>
                </a:r>
              </a:p>
            </p:txBody>
          </p:sp>
        </p:grpSp>
        <p:sp>
          <p:nvSpPr>
            <p:cNvPr id="31784" name="AutoShape 40"/>
            <p:cNvSpPr>
              <a:spLocks noChangeArrowheads="1"/>
            </p:cNvSpPr>
            <p:nvPr/>
          </p:nvSpPr>
          <p:spPr bwMode="auto">
            <a:xfrm>
              <a:off x="4896" y="2064"/>
              <a:ext cx="48" cy="13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grpSp>
        <p:nvGrpSpPr>
          <p:cNvPr id="31785" name="Group 41"/>
          <p:cNvGrpSpPr>
            <a:grpSpLocks/>
          </p:cNvGrpSpPr>
          <p:nvPr/>
        </p:nvGrpSpPr>
        <p:grpSpPr bwMode="auto">
          <a:xfrm>
            <a:off x="762000" y="533400"/>
            <a:ext cx="2057400" cy="5715000"/>
            <a:chOff x="3072" y="336"/>
            <a:chExt cx="1296" cy="3600"/>
          </a:xfrm>
        </p:grpSpPr>
        <p:grpSp>
          <p:nvGrpSpPr>
            <p:cNvPr id="31786" name="Group 42"/>
            <p:cNvGrpSpPr>
              <a:grpSpLocks/>
            </p:cNvGrpSpPr>
            <p:nvPr/>
          </p:nvGrpSpPr>
          <p:grpSpPr bwMode="auto">
            <a:xfrm>
              <a:off x="3072" y="336"/>
              <a:ext cx="1296" cy="3600"/>
              <a:chOff x="3648" y="336"/>
              <a:chExt cx="1296" cy="3600"/>
            </a:xfrm>
          </p:grpSpPr>
          <p:sp>
            <p:nvSpPr>
              <p:cNvPr id="31787" name="Rectangle 43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8" name="AutoShape 44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89" name="Oval 45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90" name="AutoShape 46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91" name="Oval 47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1792" name="Text Box 48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20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-5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-10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/>
                  <a:t>-15</a:t>
                </a:r>
              </a:p>
            </p:txBody>
          </p:sp>
        </p:grpSp>
        <p:sp>
          <p:nvSpPr>
            <p:cNvPr id="31793" name="AutoShape 49"/>
            <p:cNvSpPr>
              <a:spLocks noChangeArrowheads="1"/>
            </p:cNvSpPr>
            <p:nvPr/>
          </p:nvSpPr>
          <p:spPr bwMode="auto">
            <a:xfrm>
              <a:off x="3696" y="2448"/>
              <a:ext cx="48" cy="96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3174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Termometrs rāda </a:t>
            </a:r>
            <a:r>
              <a:rPr lang="en-GB" dirty="0"/>
              <a:t>10</a:t>
            </a:r>
            <a:r>
              <a:rPr lang="en-GB" baseline="30000" dirty="0"/>
              <a:t>o</a:t>
            </a:r>
            <a:r>
              <a:rPr lang="en-GB" dirty="0"/>
              <a:t>C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5562600" cy="2133600"/>
          </a:xfrm>
        </p:spPr>
        <p:txBody>
          <a:bodyPr/>
          <a:lstStyle/>
          <a:p>
            <a:r>
              <a:rPr lang="lv-LV" dirty="0"/>
              <a:t>Temperatūra samazinās par </a:t>
            </a:r>
            <a:r>
              <a:rPr lang="en-GB" dirty="0"/>
              <a:t>15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r>
              <a:rPr lang="en-GB" dirty="0"/>
              <a:t> </a:t>
            </a:r>
            <a:r>
              <a:rPr lang="lv-LV" dirty="0"/>
              <a:t>Cik tagad rāda termometrs?</a:t>
            </a:r>
            <a:endParaRPr lang="en-GB" dirty="0"/>
          </a:p>
          <a:p>
            <a:endParaRPr lang="en-GB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267200" y="4267200"/>
            <a:ext cx="2286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-5</a:t>
            </a:r>
            <a:r>
              <a:rPr kumimoji="0" lang="en-GB" sz="96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o</a:t>
            </a:r>
            <a:r>
              <a:rPr kumimoji="0" lang="en-GB" sz="9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C</a:t>
            </a:r>
          </a:p>
        </p:txBody>
      </p:sp>
      <p:grpSp>
        <p:nvGrpSpPr>
          <p:cNvPr id="30734" name="Group 14"/>
          <p:cNvGrpSpPr>
            <a:grpSpLocks/>
          </p:cNvGrpSpPr>
          <p:nvPr/>
        </p:nvGrpSpPr>
        <p:grpSpPr bwMode="auto">
          <a:xfrm>
            <a:off x="457200" y="685800"/>
            <a:ext cx="2057400" cy="5715000"/>
            <a:chOff x="1584" y="336"/>
            <a:chExt cx="1296" cy="3600"/>
          </a:xfrm>
        </p:grpSpPr>
        <p:grpSp>
          <p:nvGrpSpPr>
            <p:cNvPr id="30735" name="Group 15"/>
            <p:cNvGrpSpPr>
              <a:grpSpLocks/>
            </p:cNvGrpSpPr>
            <p:nvPr/>
          </p:nvGrpSpPr>
          <p:grpSpPr bwMode="auto">
            <a:xfrm>
              <a:off x="1584" y="336"/>
              <a:ext cx="1296" cy="3600"/>
              <a:chOff x="3648" y="336"/>
              <a:chExt cx="1296" cy="3600"/>
            </a:xfrm>
          </p:grpSpPr>
          <p:sp>
            <p:nvSpPr>
              <p:cNvPr id="30736" name="Rectangle 16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37" name="AutoShape 17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38" name="Oval 18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39" name="AutoShape 19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0" name="Oval 20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1" name="Text Box 21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20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-15</a:t>
                </a:r>
              </a:p>
            </p:txBody>
          </p:sp>
        </p:grpSp>
        <p:sp>
          <p:nvSpPr>
            <p:cNvPr id="30742" name="AutoShape 22"/>
            <p:cNvSpPr>
              <a:spLocks noChangeArrowheads="1"/>
            </p:cNvSpPr>
            <p:nvPr/>
          </p:nvSpPr>
          <p:spPr bwMode="auto">
            <a:xfrm>
              <a:off x="2208" y="1440"/>
              <a:ext cx="48" cy="196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endParaRPr>
            </a:p>
          </p:txBody>
        </p:sp>
      </p:grpSp>
      <p:grpSp>
        <p:nvGrpSpPr>
          <p:cNvPr id="30743" name="Group 23"/>
          <p:cNvGrpSpPr>
            <a:grpSpLocks/>
          </p:cNvGrpSpPr>
          <p:nvPr/>
        </p:nvGrpSpPr>
        <p:grpSpPr bwMode="auto">
          <a:xfrm>
            <a:off x="457200" y="685800"/>
            <a:ext cx="2057400" cy="5715000"/>
            <a:chOff x="336" y="336"/>
            <a:chExt cx="1296" cy="3600"/>
          </a:xfrm>
        </p:grpSpPr>
        <p:grpSp>
          <p:nvGrpSpPr>
            <p:cNvPr id="30744" name="Group 24"/>
            <p:cNvGrpSpPr>
              <a:grpSpLocks/>
            </p:cNvGrpSpPr>
            <p:nvPr/>
          </p:nvGrpSpPr>
          <p:grpSpPr bwMode="auto">
            <a:xfrm>
              <a:off x="336" y="336"/>
              <a:ext cx="1296" cy="3600"/>
              <a:chOff x="3648" y="336"/>
              <a:chExt cx="1296" cy="3600"/>
            </a:xfrm>
          </p:grpSpPr>
          <p:sp>
            <p:nvSpPr>
              <p:cNvPr id="30745" name="Rectangle 25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6" name="AutoShape 26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7" name="Oval 27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8" name="AutoShape 28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49" name="Oval 29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0" name="Text Box 30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20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-15</a:t>
                </a:r>
              </a:p>
            </p:txBody>
          </p:sp>
        </p:grpSp>
        <p:sp>
          <p:nvSpPr>
            <p:cNvPr id="30751" name="AutoShape 31"/>
            <p:cNvSpPr>
              <a:spLocks noChangeArrowheads="1"/>
            </p:cNvSpPr>
            <p:nvPr/>
          </p:nvSpPr>
          <p:spPr bwMode="auto">
            <a:xfrm>
              <a:off x="960" y="1776"/>
              <a:ext cx="48" cy="163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endParaRPr>
            </a:p>
          </p:txBody>
        </p:sp>
      </p:grpSp>
      <p:grpSp>
        <p:nvGrpSpPr>
          <p:cNvPr id="30752" name="Group 32"/>
          <p:cNvGrpSpPr>
            <a:grpSpLocks/>
          </p:cNvGrpSpPr>
          <p:nvPr/>
        </p:nvGrpSpPr>
        <p:grpSpPr bwMode="auto">
          <a:xfrm>
            <a:off x="457200" y="685800"/>
            <a:ext cx="2057400" cy="5715000"/>
            <a:chOff x="4272" y="336"/>
            <a:chExt cx="1296" cy="3600"/>
          </a:xfrm>
        </p:grpSpPr>
        <p:grpSp>
          <p:nvGrpSpPr>
            <p:cNvPr id="30753" name="Group 33"/>
            <p:cNvGrpSpPr>
              <a:grpSpLocks/>
            </p:cNvGrpSpPr>
            <p:nvPr/>
          </p:nvGrpSpPr>
          <p:grpSpPr bwMode="auto">
            <a:xfrm>
              <a:off x="4272" y="336"/>
              <a:ext cx="1296" cy="3600"/>
              <a:chOff x="3648" y="336"/>
              <a:chExt cx="1296" cy="3600"/>
            </a:xfrm>
          </p:grpSpPr>
          <p:sp>
            <p:nvSpPr>
              <p:cNvPr id="30754" name="Rectangle 34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5" name="AutoShape 35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6" name="Oval 36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7" name="AutoShape 37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8" name="Oval 38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59" name="Text Box 39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20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-15</a:t>
                </a:r>
              </a:p>
            </p:txBody>
          </p:sp>
        </p:grpSp>
        <p:sp>
          <p:nvSpPr>
            <p:cNvPr id="30760" name="AutoShape 40"/>
            <p:cNvSpPr>
              <a:spLocks noChangeArrowheads="1"/>
            </p:cNvSpPr>
            <p:nvPr/>
          </p:nvSpPr>
          <p:spPr bwMode="auto">
            <a:xfrm>
              <a:off x="4896" y="2064"/>
              <a:ext cx="48" cy="13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endParaRPr>
            </a:p>
          </p:txBody>
        </p:sp>
      </p:grp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457200" y="685800"/>
            <a:ext cx="2057400" cy="5715000"/>
            <a:chOff x="3072" y="336"/>
            <a:chExt cx="1296" cy="3600"/>
          </a:xfrm>
        </p:grpSpPr>
        <p:grpSp>
          <p:nvGrpSpPr>
            <p:cNvPr id="30762" name="Group 42"/>
            <p:cNvGrpSpPr>
              <a:grpSpLocks/>
            </p:cNvGrpSpPr>
            <p:nvPr/>
          </p:nvGrpSpPr>
          <p:grpSpPr bwMode="auto">
            <a:xfrm>
              <a:off x="3072" y="336"/>
              <a:ext cx="1296" cy="3600"/>
              <a:chOff x="3648" y="336"/>
              <a:chExt cx="1296" cy="3600"/>
            </a:xfrm>
          </p:grpSpPr>
          <p:sp>
            <p:nvSpPr>
              <p:cNvPr id="30763" name="Rectangle 43"/>
              <p:cNvSpPr>
                <a:spLocks noChangeArrowheads="1"/>
              </p:cNvSpPr>
              <p:nvPr/>
            </p:nvSpPr>
            <p:spPr bwMode="auto">
              <a:xfrm>
                <a:off x="3648" y="336"/>
                <a:ext cx="1296" cy="3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64" name="AutoShape 44"/>
              <p:cNvSpPr>
                <a:spLocks noChangeArrowheads="1"/>
              </p:cNvSpPr>
              <p:nvPr/>
            </p:nvSpPr>
            <p:spPr bwMode="auto">
              <a:xfrm>
                <a:off x="4176" y="480"/>
                <a:ext cx="240" cy="302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65" name="Oval 45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624" cy="576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66" name="AutoShape 46"/>
              <p:cNvSpPr>
                <a:spLocks noChangeArrowheads="1"/>
              </p:cNvSpPr>
              <p:nvPr/>
            </p:nvSpPr>
            <p:spPr bwMode="auto">
              <a:xfrm>
                <a:off x="4272" y="624"/>
                <a:ext cx="48" cy="288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67" name="Oval 47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240" cy="24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+mn-ea"/>
                  <a:cs typeface="+mn-cs"/>
                </a:endParaRPr>
              </a:p>
            </p:txBody>
          </p:sp>
          <p:sp>
            <p:nvSpPr>
              <p:cNvPr id="30768" name="Text Box 48"/>
              <p:cNvSpPr txBox="1">
                <a:spLocks noChangeArrowheads="1"/>
              </p:cNvSpPr>
              <p:nvPr/>
            </p:nvSpPr>
            <p:spPr bwMode="auto">
              <a:xfrm>
                <a:off x="3792" y="576"/>
                <a:ext cx="480" cy="2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20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-5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  <a:ea typeface="+mn-ea"/>
                    <a:cs typeface="+mn-cs"/>
                  </a:rPr>
                  <a:t>-15</a:t>
                </a:r>
              </a:p>
            </p:txBody>
          </p:sp>
        </p:grpSp>
        <p:sp>
          <p:nvSpPr>
            <p:cNvPr id="30769" name="AutoShape 49"/>
            <p:cNvSpPr>
              <a:spLocks noChangeArrowheads="1"/>
            </p:cNvSpPr>
            <p:nvPr/>
          </p:nvSpPr>
          <p:spPr bwMode="auto">
            <a:xfrm>
              <a:off x="3696" y="2448"/>
              <a:ext cx="48" cy="96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B79A014-36A7-5294-6BDF-FA42A41A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09600"/>
            <a:ext cx="7990656" cy="1143000"/>
          </a:xfrm>
        </p:spPr>
        <p:txBody>
          <a:bodyPr/>
          <a:lstStyle/>
          <a:p>
            <a:r>
              <a:rPr lang="lv-LV" dirty="0"/>
              <a:t>Kā pierakstīt notiekošo ar matemātisku darbību</a:t>
            </a:r>
          </a:p>
        </p:txBody>
      </p:sp>
      <p:pic>
        <p:nvPicPr>
          <p:cNvPr id="11" name="Satura vietturis 10">
            <a:extLst>
              <a:ext uri="{FF2B5EF4-FFF2-40B4-BE49-F238E27FC236}">
                <a16:creationId xmlns:a16="http://schemas.microsoft.com/office/drawing/2014/main" id="{CBFF5C4B-0712-C46B-131B-176B43B405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7027" y="2065369"/>
            <a:ext cx="3981450" cy="3762345"/>
          </a:xfrm>
        </p:spPr>
      </p:pic>
      <p:sp>
        <p:nvSpPr>
          <p:cNvPr id="9" name="Satura vietturis 8">
            <a:extLst>
              <a:ext uri="{FF2B5EF4-FFF2-40B4-BE49-F238E27FC236}">
                <a16:creationId xmlns:a16="http://schemas.microsoft.com/office/drawing/2014/main" id="{D5772A26-9161-7DD7-6DDC-3E6AF8559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2775" y="2057564"/>
            <a:ext cx="4306127" cy="4114800"/>
          </a:xfrm>
        </p:spPr>
        <p:txBody>
          <a:bodyPr/>
          <a:lstStyle/>
          <a:p>
            <a:r>
              <a:rPr lang="lv-LV" dirty="0"/>
              <a:t>Pirmais skaitlis izteiksmē</a:t>
            </a:r>
          </a:p>
          <a:p>
            <a:r>
              <a:rPr lang="lv-LV" dirty="0"/>
              <a:t>Darbības zīme</a:t>
            </a:r>
          </a:p>
          <a:p>
            <a:pPr lvl="1"/>
            <a:r>
              <a:rPr lang="lv-LV" dirty="0"/>
              <a:t>Samazinās	-</a:t>
            </a:r>
          </a:p>
          <a:p>
            <a:pPr lvl="1"/>
            <a:r>
              <a:rPr lang="lv-LV" dirty="0"/>
              <a:t>Paaugstinās	+</a:t>
            </a:r>
          </a:p>
          <a:p>
            <a:r>
              <a:rPr lang="lv-LV" dirty="0"/>
              <a:t>Otrais skaitlis </a:t>
            </a:r>
          </a:p>
          <a:p>
            <a:r>
              <a:rPr lang="lv-LV" dirty="0"/>
              <a:t>Rezultāts</a:t>
            </a:r>
          </a:p>
          <a:p>
            <a:pPr marL="0" indent="0" algn="ctr">
              <a:buNone/>
            </a:pPr>
            <a:r>
              <a:rPr lang="lv-LV" sz="5400" dirty="0"/>
              <a:t>2 – 3 = - 1</a:t>
            </a:r>
          </a:p>
          <a:p>
            <a:endParaRPr 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9269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stūris 3">
            <a:extLst>
              <a:ext uri="{FF2B5EF4-FFF2-40B4-BE49-F238E27FC236}">
                <a16:creationId xmlns:a16="http://schemas.microsoft.com/office/drawing/2014/main" id="{F4983EC3-0BAC-9F3C-B9F2-EEA4463BEBA5}"/>
              </a:ext>
            </a:extLst>
          </p:cNvPr>
          <p:cNvSpPr/>
          <p:nvPr/>
        </p:nvSpPr>
        <p:spPr>
          <a:xfrm>
            <a:off x="853674" y="1268760"/>
            <a:ext cx="743665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Kā pierakstīsim pārējās </a:t>
            </a:r>
          </a:p>
          <a:p>
            <a:pPr algn="ctr"/>
            <a:r>
              <a:rPr lang="lv-LV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apskatītās  </a:t>
            </a:r>
          </a:p>
          <a:p>
            <a:pPr algn="ctr"/>
            <a:r>
              <a:rPr lang="lv-LV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temperatūras izmaiņas?</a:t>
            </a:r>
          </a:p>
        </p:txBody>
      </p:sp>
    </p:spTree>
    <p:extLst>
      <p:ext uri="{BB962C8B-B14F-4D97-AF65-F5344CB8AC3E}">
        <p14:creationId xmlns:p14="http://schemas.microsoft.com/office/powerpoint/2010/main" val="367300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isnstūris 1">
            <a:extLst>
              <a:ext uri="{FF2B5EF4-FFF2-40B4-BE49-F238E27FC236}">
                <a16:creationId xmlns:a16="http://schemas.microsoft.com/office/drawing/2014/main" id="{13AC1C7D-827F-9245-0B82-68D4AC58F16B}"/>
              </a:ext>
            </a:extLst>
          </p:cNvPr>
          <p:cNvSpPr/>
          <p:nvPr/>
        </p:nvSpPr>
        <p:spPr>
          <a:xfrm>
            <a:off x="124014" y="1052736"/>
            <a:ext cx="83993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Vai izpildot darbības ir ērti </a:t>
            </a:r>
          </a:p>
          <a:p>
            <a:pPr algn="ctr"/>
            <a:r>
              <a:rPr lang="lv-LV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lietot termometru?</a:t>
            </a:r>
          </a:p>
        </p:txBody>
      </p:sp>
      <p:sp>
        <p:nvSpPr>
          <p:cNvPr id="3" name="Taisnstūris 2">
            <a:extLst>
              <a:ext uri="{FF2B5EF4-FFF2-40B4-BE49-F238E27FC236}">
                <a16:creationId xmlns:a16="http://schemas.microsoft.com/office/drawing/2014/main" id="{5885B595-4D6B-99B0-9483-EAFE632EB71E}"/>
              </a:ext>
            </a:extLst>
          </p:cNvPr>
          <p:cNvSpPr/>
          <p:nvPr/>
        </p:nvSpPr>
        <p:spPr>
          <a:xfrm>
            <a:off x="699786" y="3573016"/>
            <a:ext cx="77444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Ko vēl varētu izmantot </a:t>
            </a:r>
          </a:p>
          <a:p>
            <a:pPr algn="ctr"/>
            <a:r>
              <a:rPr lang="lv-LV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pārmaiņu vizualizēšanai?</a:t>
            </a:r>
          </a:p>
        </p:txBody>
      </p:sp>
    </p:spTree>
    <p:extLst>
      <p:ext uri="{BB962C8B-B14F-4D97-AF65-F5344CB8AC3E}">
        <p14:creationId xmlns:p14="http://schemas.microsoft.com/office/powerpoint/2010/main" val="142656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Designs\Contemporary.pot</Template>
  <TotalTime>181</TotalTime>
  <Words>289</Words>
  <Application>Microsoft Office PowerPoint</Application>
  <PresentationFormat>Slaidrāde ekrānā (4:3)</PresentationFormat>
  <Paragraphs>155</Paragraphs>
  <Slides>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1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0" baseType="lpstr">
      <vt:lpstr>Times New Roman</vt:lpstr>
      <vt:lpstr>Office Theme</vt:lpstr>
      <vt:lpstr>Termometrs rāda 2oC</vt:lpstr>
      <vt:lpstr>Termometrs rāda 4oC</vt:lpstr>
      <vt:lpstr>Termometrs rāda -2oC</vt:lpstr>
      <vt:lpstr>Termometrs rāda 15oC </vt:lpstr>
      <vt:lpstr>Termometrs rāda 10oC </vt:lpstr>
      <vt:lpstr>Kā pierakstīt notiekošo ar matemātisku darbību</vt:lpstr>
      <vt:lpstr>PowerPoint prezentācija</vt:lpstr>
      <vt:lpstr>PowerPoint prezentācija</vt:lpstr>
    </vt:vector>
  </TitlesOfParts>
  <Company>Packard Bell NEC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2oC</dc:title>
  <dc:creator>Liz Philip</dc:creator>
  <cp:lastModifiedBy>Inta Martuzāne</cp:lastModifiedBy>
  <cp:revision>17</cp:revision>
  <dcterms:created xsi:type="dcterms:W3CDTF">2001-04-07T20:16:06Z</dcterms:created>
  <dcterms:modified xsi:type="dcterms:W3CDTF">2024-03-20T18:37:59Z</dcterms:modified>
</cp:coreProperties>
</file>