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  <p:sldMasterId id="2147483730" r:id="rId5"/>
  </p:sldMasterIdLst>
  <p:sldIdLst>
    <p:sldId id="280" r:id="rId6"/>
    <p:sldId id="265" r:id="rId7"/>
    <p:sldId id="269" r:id="rId8"/>
    <p:sldId id="263" r:id="rId9"/>
    <p:sldId id="260" r:id="rId10"/>
    <p:sldId id="292" r:id="rId11"/>
    <p:sldId id="293" r:id="rId12"/>
    <p:sldId id="295" r:id="rId13"/>
    <p:sldId id="294" r:id="rId14"/>
    <p:sldId id="283" r:id="rId15"/>
    <p:sldId id="281" r:id="rId16"/>
    <p:sldId id="257" r:id="rId17"/>
    <p:sldId id="285" r:id="rId18"/>
    <p:sldId id="296" r:id="rId19"/>
    <p:sldId id="26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3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4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53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50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078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84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166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65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802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D38747-4367-4BD2-8D51-C97E202738E2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58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9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734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34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41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52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35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06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42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5357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175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9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7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0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1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2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73ED0CC-082F-4160-86E5-0D6041F12778}" type="datetime1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6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/>
                </a:solidFill>
              </a:rPr>
              <a:t>Pirmā</a:t>
            </a:r>
            <a:r>
              <a:rPr lang="en-GB" dirty="0">
                <a:solidFill>
                  <a:schemeClr val="tx1"/>
                </a:solidFill>
              </a:rPr>
              <a:t>S    </a:t>
            </a:r>
            <a:r>
              <a:rPr lang="lv-LV" dirty="0">
                <a:solidFill>
                  <a:schemeClr val="tx1"/>
                </a:solidFill>
              </a:rPr>
              <a:t> stunda</a:t>
            </a:r>
            <a:r>
              <a:rPr lang="en-GB" dirty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>
                <a:solidFill>
                  <a:schemeClr val="tx1"/>
                </a:solidFill>
              </a:rPr>
              <a:t>Matemātika. 2023./2024.mācību gads</a:t>
            </a:r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lv-LV" b="1" dirty="0">
                <a:solidFill>
                  <a:schemeClr val="tx1"/>
                </a:solidFill>
              </a:rPr>
              <a:t>Skolotāja</a:t>
            </a:r>
            <a:r>
              <a:rPr lang="en-GB" sz="4000" b="1" dirty="0">
                <a:solidFill>
                  <a:schemeClr val="tx1"/>
                </a:solidFill>
              </a:rPr>
              <a:t> Inta Martuzāne</a:t>
            </a:r>
            <a:endParaRPr lang="lv-LV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3C2F-150A-433E-847B-51AA7955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5649"/>
          </a:xfrm>
        </p:spPr>
        <p:txBody>
          <a:bodyPr/>
          <a:lstStyle/>
          <a:p>
            <a:r>
              <a:rPr lang="lv-LV" sz="3600" b="1" dirty="0"/>
              <a:t>G</a:t>
            </a:r>
            <a:r>
              <a:rPr lang="en-GB" sz="3600" b="1" dirty="0" err="1"/>
              <a:t>ada</a:t>
            </a:r>
            <a:r>
              <a:rPr lang="en-GB" sz="3600" b="1" dirty="0"/>
              <a:t> </a:t>
            </a:r>
            <a:r>
              <a:rPr lang="en-GB" sz="3600" b="1" dirty="0" err="1"/>
              <a:t>vērtējumi</a:t>
            </a:r>
            <a:endParaRPr lang="lv-LV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A7A3-1D1C-4C4F-9F2C-989EAD72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97981"/>
            <a:ext cx="10018713" cy="4193219"/>
          </a:xfrm>
        </p:spPr>
        <p:txBody>
          <a:bodyPr>
            <a:noAutofit/>
          </a:bodyPr>
          <a:lstStyle/>
          <a:p>
            <a:r>
              <a:rPr lang="en-GB" sz="2800" dirty="0"/>
              <a:t>L</a:t>
            </a:r>
            <a:r>
              <a:rPr lang="lv-LV" sz="2800" dirty="0"/>
              <a:t>ai saņemtu gada vērtējumu mācību priekšmetā, ir jāiegūst vērtējumi visos pārbaudes darbu grafikā paredzētajos pārbaudes darbos.</a:t>
            </a:r>
            <a:endParaRPr lang="en-GB" sz="2800" dirty="0"/>
          </a:p>
          <a:p>
            <a:r>
              <a:rPr lang="en-GB" sz="2800" dirty="0"/>
              <a:t>Gada </a:t>
            </a:r>
            <a:r>
              <a:rPr lang="en-GB" sz="2800" dirty="0" err="1"/>
              <a:t>vērtējums</a:t>
            </a:r>
            <a:r>
              <a:rPr lang="en-GB" sz="2800" dirty="0"/>
              <a:t> </a:t>
            </a:r>
            <a:r>
              <a:rPr lang="lv-LV" sz="2800" dirty="0"/>
              <a:t>tiek aprēķināts kā vidējais aritmētiskais</a:t>
            </a:r>
            <a:r>
              <a:rPr lang="en-GB" sz="2800" dirty="0"/>
              <a:t> no visa </a:t>
            </a:r>
            <a:r>
              <a:rPr lang="en-GB" sz="2800" dirty="0" err="1"/>
              <a:t>mācību</a:t>
            </a:r>
            <a:r>
              <a:rPr lang="en-GB" sz="2800" dirty="0"/>
              <a:t> </a:t>
            </a:r>
            <a:r>
              <a:rPr lang="en-GB" sz="2800" dirty="0" err="1"/>
              <a:t>gadā</a:t>
            </a:r>
            <a:r>
              <a:rPr lang="en-GB" sz="2800" dirty="0"/>
              <a:t> PD </a:t>
            </a:r>
            <a:r>
              <a:rPr lang="en-GB" sz="2800" dirty="0" err="1"/>
              <a:t>saņemtajiem</a:t>
            </a:r>
            <a:r>
              <a:rPr lang="en-GB" sz="2800" dirty="0"/>
              <a:t> </a:t>
            </a:r>
            <a:r>
              <a:rPr lang="en-GB" sz="2800" dirty="0" err="1"/>
              <a:t>vērtējumiem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53451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47" y="279141"/>
            <a:ext cx="10018713" cy="974324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Obligātie</a:t>
            </a:r>
            <a:r>
              <a:rPr lang="en-US" sz="3600" b="1" dirty="0"/>
              <a:t> </a:t>
            </a:r>
            <a:r>
              <a:rPr lang="en-US" sz="3600" b="1" dirty="0" err="1"/>
              <a:t>tematiskie</a:t>
            </a:r>
            <a:r>
              <a:rPr lang="en-US" sz="3600" b="1" dirty="0"/>
              <a:t> </a:t>
            </a:r>
            <a:r>
              <a:rPr lang="en-US" sz="3600" b="1" dirty="0" err="1"/>
              <a:t>pārbaudes</a:t>
            </a:r>
            <a:r>
              <a:rPr lang="en-US" sz="3600" b="1" dirty="0"/>
              <a:t> </a:t>
            </a:r>
            <a:r>
              <a:rPr lang="en-US" sz="3600" b="1" dirty="0" err="1"/>
              <a:t>darbi</a:t>
            </a:r>
            <a:r>
              <a:rPr lang="en-US" sz="3600" b="1" dirty="0"/>
              <a:t> </a:t>
            </a:r>
            <a:r>
              <a:rPr lang="lv-LV" sz="3600" b="1" dirty="0"/>
              <a:t>6</a:t>
            </a:r>
            <a:r>
              <a:rPr lang="en-US" sz="3600" b="1" dirty="0"/>
              <a:t>. </a:t>
            </a:r>
            <a:r>
              <a:rPr lang="en-US" sz="3600" b="1" dirty="0" err="1"/>
              <a:t>klasē</a:t>
            </a:r>
            <a:br>
              <a:rPr lang="lv-LV" sz="3600" b="1" dirty="0"/>
            </a:br>
            <a:r>
              <a:rPr lang="lv-LV" sz="3600" b="1" dirty="0"/>
              <a:t>(6 stundas nedēļā, datumi var mainīties)</a:t>
            </a: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07777-A1D2-40CF-9955-A2E52366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412" y="2141621"/>
            <a:ext cx="10524688" cy="4276934"/>
          </a:xfrm>
        </p:spPr>
        <p:txBody>
          <a:bodyPr>
            <a:normAutofit/>
          </a:bodyPr>
          <a:lstStyle/>
          <a:p>
            <a:r>
              <a:rPr lang="lv-LV" dirty="0"/>
              <a:t>Skaitļu un lielumu attiecība. Proporcionāli lielumi. (2.10.)</a:t>
            </a:r>
          </a:p>
          <a:p>
            <a:r>
              <a:rPr lang="lv-LV" dirty="0"/>
              <a:t>Parasto daļu reizināšana, dalīšana un kāpināšana (6.11.)</a:t>
            </a:r>
          </a:p>
          <a:p>
            <a:r>
              <a:rPr lang="lv-LV" dirty="0"/>
              <a:t>Decimāldaļu reizināšana, dalīšana un kāpināšana (4.12.)</a:t>
            </a:r>
          </a:p>
          <a:p>
            <a:r>
              <a:rPr lang="lv-LV" dirty="0"/>
              <a:t>Telpiski ķermeņi (22.01.)</a:t>
            </a:r>
          </a:p>
          <a:p>
            <a:r>
              <a:rPr lang="lv-LV" dirty="0"/>
              <a:t>Procentu lietojums sadzīvē (19.02.)</a:t>
            </a:r>
          </a:p>
          <a:p>
            <a:r>
              <a:rPr lang="lv-LV" dirty="0"/>
              <a:t>Koordinātu plakne (02.04.)</a:t>
            </a:r>
          </a:p>
          <a:p>
            <a:r>
              <a:rPr lang="lv-LV" dirty="0"/>
              <a:t>Pozitīvu un negatīvu skaitļu saskaitīšana un atņemšana (22.04.)</a:t>
            </a:r>
          </a:p>
          <a:p>
            <a:r>
              <a:rPr lang="lv-LV" dirty="0"/>
              <a:t>Pozitīvu un negatīvu skaitļu reizināšana un dalīšana (13.05.)</a:t>
            </a:r>
          </a:p>
          <a:p>
            <a:endParaRPr lang="lv-LV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3D9ED3-AB30-EAB9-FCF4-0E0C481D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5814"/>
          </a:xfrm>
        </p:spPr>
        <p:txBody>
          <a:bodyPr/>
          <a:lstStyle/>
          <a:p>
            <a:pPr algn="ctr"/>
            <a:r>
              <a:rPr lang="lv-LV" b="1" dirty="0"/>
              <a:t>Noteikumi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C350C89-B63E-2BB8-C862-ED4C6424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147" y="1845734"/>
            <a:ext cx="10423785" cy="4023360"/>
          </a:xfrm>
        </p:spPr>
        <p:txBody>
          <a:bodyPr>
            <a:normAutofit/>
          </a:bodyPr>
          <a:lstStyle/>
          <a:p>
            <a:r>
              <a:rPr lang="lv-LV" sz="3600" b="1" dirty="0"/>
              <a:t>Stundās telefonus, </a:t>
            </a:r>
            <a:r>
              <a:rPr lang="lv-LV" sz="3600" b="1" dirty="0" err="1"/>
              <a:t>viedierīces</a:t>
            </a:r>
            <a:r>
              <a:rPr lang="lv-LV" sz="3600" b="1" dirty="0"/>
              <a:t> u. tml. lietot drīkst tikai ar skolotājas atļauju</a:t>
            </a:r>
          </a:p>
          <a:p>
            <a:endParaRPr lang="lv-LV" sz="3600" b="1" dirty="0"/>
          </a:p>
          <a:p>
            <a:r>
              <a:rPr lang="lv-LV" sz="3600" b="1" dirty="0"/>
              <a:t>Pārbaudes darbu laikā </a:t>
            </a:r>
            <a:r>
              <a:rPr lang="lv-LV" sz="3600" b="1" u="sng" dirty="0"/>
              <a:t>somas</a:t>
            </a:r>
            <a:r>
              <a:rPr lang="lv-LV" sz="3600" b="1" dirty="0"/>
              <a:t>, telefoni, </a:t>
            </a:r>
            <a:r>
              <a:rPr lang="lv-LV" sz="3600" b="1" dirty="0" err="1"/>
              <a:t>viedierīces</a:t>
            </a:r>
            <a:r>
              <a:rPr lang="lv-LV" sz="3600" b="1" dirty="0"/>
              <a:t> u. tml. atrodas skolotājas norādītajā vietā – klases aizmugurē</a:t>
            </a:r>
          </a:p>
        </p:txBody>
      </p:sp>
    </p:spTree>
    <p:extLst>
      <p:ext uri="{BB962C8B-B14F-4D97-AF65-F5344CB8AC3E}">
        <p14:creationId xmlns:p14="http://schemas.microsoft.com/office/powerpoint/2010/main" val="156162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899C-6994-4235-908B-374CC302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578" y="0"/>
            <a:ext cx="10018713" cy="929936"/>
          </a:xfrm>
        </p:spPr>
        <p:txBody>
          <a:bodyPr/>
          <a:lstStyle/>
          <a:p>
            <a:r>
              <a:rPr lang="en-GB" b="1" dirty="0" err="1"/>
              <a:t>Vai</a:t>
            </a:r>
            <a:r>
              <a:rPr lang="en-GB" b="1" dirty="0"/>
              <a:t> </a:t>
            </a:r>
            <a:r>
              <a:rPr lang="en-GB" b="1" dirty="0" err="1"/>
              <a:t>stundās</a:t>
            </a:r>
            <a:r>
              <a:rPr lang="en-GB" b="1" dirty="0"/>
              <a:t> </a:t>
            </a:r>
            <a:r>
              <a:rPr lang="en-GB" b="1" dirty="0" err="1"/>
              <a:t>izmantosim</a:t>
            </a:r>
            <a:r>
              <a:rPr lang="en-GB" b="1" dirty="0"/>
              <a:t> </a:t>
            </a:r>
            <a:r>
              <a:rPr lang="en-GB" b="1" dirty="0" err="1"/>
              <a:t>mobilos</a:t>
            </a:r>
            <a:r>
              <a:rPr lang="en-GB" b="1" dirty="0"/>
              <a:t> </a:t>
            </a:r>
            <a:r>
              <a:rPr lang="en-GB" b="1" dirty="0" err="1"/>
              <a:t>telefonus</a:t>
            </a:r>
            <a:r>
              <a:rPr lang="en-GB" b="1" dirty="0"/>
              <a:t>?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3F6E-AD97-4DDF-82B2-DF9FB099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386" y="798620"/>
            <a:ext cx="10018713" cy="6259128"/>
          </a:xfrm>
        </p:spPr>
        <p:txBody>
          <a:bodyPr>
            <a:normAutofit fontScale="70000" lnSpcReduction="20000"/>
          </a:bodyPr>
          <a:lstStyle/>
          <a:p>
            <a:endParaRPr lang="en-GB" b="1" dirty="0"/>
          </a:p>
          <a:p>
            <a:r>
              <a:rPr lang="en-GB" b="1" dirty="0" err="1"/>
              <a:t>Iespējas</a:t>
            </a:r>
            <a:endParaRPr lang="en-GB" b="1" dirty="0"/>
          </a:p>
          <a:p>
            <a:pPr lvl="1"/>
            <a:r>
              <a:rPr lang="en-GB" b="1" dirty="0"/>
              <a:t>soma.lv</a:t>
            </a:r>
            <a:endParaRPr lang="lv-LV" b="1" dirty="0"/>
          </a:p>
          <a:p>
            <a:pPr lvl="1"/>
            <a:r>
              <a:rPr lang="lv-LV" b="1" dirty="0"/>
              <a:t>Maconis.zvaigzne.lv</a:t>
            </a:r>
            <a:endParaRPr lang="en-GB" b="1" dirty="0"/>
          </a:p>
          <a:p>
            <a:pPr lvl="1"/>
            <a:r>
              <a:rPr lang="en-GB" b="1" dirty="0"/>
              <a:t>uzdevumi.lv</a:t>
            </a:r>
          </a:p>
          <a:p>
            <a:pPr lvl="1"/>
            <a:r>
              <a:rPr lang="en-GB" b="1" dirty="0"/>
              <a:t>Khan Academy</a:t>
            </a:r>
          </a:p>
          <a:p>
            <a:pPr lvl="1"/>
            <a:r>
              <a:rPr lang="lv-LV" b="1" dirty="0"/>
              <a:t>U.c.</a:t>
            </a:r>
            <a:endParaRPr lang="en-GB" b="1" dirty="0"/>
          </a:p>
          <a:p>
            <a:r>
              <a:rPr lang="en-GB" b="1" dirty="0" err="1"/>
              <a:t>Nosacījums</a:t>
            </a:r>
            <a:r>
              <a:rPr lang="en-GB" b="1" dirty="0"/>
              <a:t>: </a:t>
            </a:r>
            <a:r>
              <a:rPr lang="en-GB" b="1" dirty="0" err="1"/>
              <a:t>telefons</a:t>
            </a:r>
            <a:r>
              <a:rPr lang="en-GB" b="1" dirty="0"/>
              <a:t> </a:t>
            </a:r>
            <a:r>
              <a:rPr lang="en-GB" b="1" dirty="0" err="1"/>
              <a:t>tiek</a:t>
            </a:r>
            <a:r>
              <a:rPr lang="en-GB" b="1" dirty="0"/>
              <a:t> </a:t>
            </a:r>
            <a:r>
              <a:rPr lang="en-GB" b="1" dirty="0" err="1"/>
              <a:t>izmantots</a:t>
            </a:r>
            <a:r>
              <a:rPr lang="en-GB" b="1" dirty="0"/>
              <a:t> </a:t>
            </a:r>
            <a:r>
              <a:rPr lang="en-GB" b="1" dirty="0" err="1"/>
              <a:t>tikai</a:t>
            </a:r>
            <a:r>
              <a:rPr lang="en-GB" b="1" dirty="0"/>
              <a:t> </a:t>
            </a:r>
            <a:r>
              <a:rPr lang="en-GB" b="1" dirty="0" err="1"/>
              <a:t>norādītā</a:t>
            </a:r>
            <a:r>
              <a:rPr lang="en-GB" b="1" dirty="0"/>
              <a:t> </a:t>
            </a:r>
            <a:r>
              <a:rPr lang="en-GB" b="1" dirty="0" err="1"/>
              <a:t>uzdevuma</a:t>
            </a:r>
            <a:r>
              <a:rPr lang="en-GB" b="1" dirty="0"/>
              <a:t> </a:t>
            </a:r>
            <a:r>
              <a:rPr lang="en-GB" b="1" dirty="0" err="1"/>
              <a:t>veikšanai</a:t>
            </a:r>
            <a:endParaRPr lang="en-GB" b="1" dirty="0"/>
          </a:p>
          <a:p>
            <a:endParaRPr lang="en-GB" b="1" dirty="0"/>
          </a:p>
          <a:p>
            <a:r>
              <a:rPr lang="en-GB" b="1" dirty="0" err="1"/>
              <a:t>Pārkāpumu</a:t>
            </a:r>
            <a:r>
              <a:rPr lang="en-GB" b="1" dirty="0"/>
              <a:t> </a:t>
            </a:r>
            <a:r>
              <a:rPr lang="en-GB" b="1" dirty="0" err="1"/>
              <a:t>gadījumā</a:t>
            </a:r>
            <a:r>
              <a:rPr lang="en-GB" b="1" dirty="0"/>
              <a:t>: </a:t>
            </a:r>
          </a:p>
          <a:p>
            <a:pPr lvl="1"/>
            <a:r>
              <a:rPr lang="en-GB" b="1" dirty="0" err="1"/>
              <a:t>Mutisks</a:t>
            </a:r>
            <a:r>
              <a:rPr lang="en-GB" b="1" dirty="0"/>
              <a:t> </a:t>
            </a:r>
            <a:r>
              <a:rPr lang="en-GB" b="1" dirty="0" err="1"/>
              <a:t>aizrādījums</a:t>
            </a:r>
            <a:r>
              <a:rPr lang="lv-LV" b="1" dirty="0"/>
              <a:t>, telefona atsavināšana līdz stundas beigām un informācijas ierakstīšana e-klasē un nosūtīšana vecākiem, klases audzinātājai un sociālam pedagogam</a:t>
            </a:r>
          </a:p>
          <a:p>
            <a:pPr lvl="1"/>
            <a:r>
              <a:rPr lang="lv-LV" b="1" dirty="0"/>
              <a:t>Ja pārkāpums atkārtojas, tiek informēts klases audzinātājs, kuram jānodod telefons uz visu mācību dienu</a:t>
            </a:r>
          </a:p>
          <a:p>
            <a:pPr lvl="1"/>
            <a:r>
              <a:rPr lang="lv-LV" b="1" dirty="0"/>
              <a:t>Ja pārkāpums atkārtojas, telefons uz mēnesi mācību </a:t>
            </a:r>
            <a:r>
              <a:rPr lang="lv-LV" b="1" dirty="0" err="1"/>
              <a:t>dias</a:t>
            </a:r>
            <a:r>
              <a:rPr lang="lv-LV" b="1" dirty="0"/>
              <a:t> laikā tiek nodots skolas direktorei</a:t>
            </a:r>
          </a:p>
          <a:p>
            <a:pPr marL="457200" lvl="1" indent="0">
              <a:buNone/>
            </a:pPr>
            <a:endParaRPr lang="lv-LV" b="1" dirty="0"/>
          </a:p>
          <a:p>
            <a:pPr lvl="1"/>
            <a:r>
              <a:rPr lang="en-GB" b="1" dirty="0" err="1"/>
              <a:t>Tiek</a:t>
            </a:r>
            <a:r>
              <a:rPr lang="en-GB" b="1" dirty="0"/>
              <a:t> </a:t>
            </a:r>
            <a:r>
              <a:rPr lang="en-GB" b="1" dirty="0" err="1"/>
              <a:t>samazināts</a:t>
            </a:r>
            <a:r>
              <a:rPr lang="en-GB" b="1" dirty="0"/>
              <a:t> </a:t>
            </a:r>
            <a:r>
              <a:rPr lang="en-GB" b="1" dirty="0" err="1"/>
              <a:t>pārbaudes</a:t>
            </a:r>
            <a:r>
              <a:rPr lang="en-GB" b="1" dirty="0"/>
              <a:t> </a:t>
            </a:r>
            <a:r>
              <a:rPr lang="en-GB" b="1" dirty="0" err="1"/>
              <a:t>darbā</a:t>
            </a:r>
            <a:r>
              <a:rPr lang="en-GB" b="1" dirty="0"/>
              <a:t> </a:t>
            </a:r>
            <a:r>
              <a:rPr lang="en-GB" b="1" dirty="0" err="1"/>
              <a:t>piešķiramais</a:t>
            </a:r>
            <a:r>
              <a:rPr lang="en-GB" b="1" dirty="0"/>
              <a:t> </a:t>
            </a:r>
            <a:r>
              <a:rPr lang="en-GB" b="1" dirty="0" err="1"/>
              <a:t>papildu</a:t>
            </a:r>
            <a:r>
              <a:rPr lang="en-GB" b="1" dirty="0"/>
              <a:t> </a:t>
            </a:r>
            <a:r>
              <a:rPr lang="en-GB" b="1" dirty="0" err="1"/>
              <a:t>punktu</a:t>
            </a:r>
            <a:r>
              <a:rPr lang="en-GB" b="1" dirty="0"/>
              <a:t> </a:t>
            </a:r>
            <a:r>
              <a:rPr lang="en-GB" b="1" dirty="0" err="1"/>
              <a:t>skaits</a:t>
            </a:r>
            <a:r>
              <a:rPr lang="en-GB" b="1" dirty="0"/>
              <a:t> </a:t>
            </a:r>
          </a:p>
          <a:p>
            <a:pPr lvl="1"/>
            <a:endParaRPr lang="en-GB" b="1" dirty="0"/>
          </a:p>
          <a:p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telefona</a:t>
            </a:r>
            <a:r>
              <a:rPr lang="en-GB" sz="2400" dirty="0"/>
              <a:t> nav </a:t>
            </a:r>
            <a:r>
              <a:rPr lang="en-GB" sz="2400" dirty="0" err="1"/>
              <a:t>vai</a:t>
            </a:r>
            <a:r>
              <a:rPr lang="en-GB" sz="2400" dirty="0"/>
              <a:t> </a:t>
            </a:r>
            <a:r>
              <a:rPr lang="en-GB" sz="2400" dirty="0" err="1"/>
              <a:t>tas</a:t>
            </a:r>
            <a:r>
              <a:rPr lang="en-GB" sz="2400" dirty="0"/>
              <a:t> </a:t>
            </a:r>
            <a:r>
              <a:rPr lang="en-GB" sz="2400" dirty="0" err="1"/>
              <a:t>ir</a:t>
            </a:r>
            <a:r>
              <a:rPr lang="en-GB" sz="2400" dirty="0"/>
              <a:t> </a:t>
            </a:r>
            <a:r>
              <a:rPr lang="en-GB" sz="2400" dirty="0" err="1"/>
              <a:t>izlādējies</a:t>
            </a:r>
            <a:r>
              <a:rPr lang="en-GB" sz="2400" dirty="0"/>
              <a:t>, </a:t>
            </a:r>
            <a:r>
              <a:rPr lang="en-GB" sz="2400" dirty="0" err="1"/>
              <a:t>tiks</a:t>
            </a:r>
            <a:r>
              <a:rPr lang="en-GB" sz="2400" dirty="0"/>
              <a:t> </a:t>
            </a:r>
            <a:r>
              <a:rPr lang="en-GB" sz="2400" dirty="0" err="1"/>
              <a:t>iedots</a:t>
            </a:r>
            <a:r>
              <a:rPr lang="en-GB" sz="2400" dirty="0"/>
              <a:t> </a:t>
            </a:r>
            <a:r>
              <a:rPr lang="en-GB" sz="2400" dirty="0" err="1"/>
              <a:t>atbilstošs</a:t>
            </a:r>
            <a:r>
              <a:rPr lang="en-GB" sz="2400" dirty="0"/>
              <a:t> </a:t>
            </a:r>
            <a:r>
              <a:rPr lang="en-GB" sz="2400" dirty="0" err="1"/>
              <a:t>uzdevums</a:t>
            </a:r>
            <a:r>
              <a:rPr lang="en-GB" sz="2400" dirty="0"/>
              <a:t> no </a:t>
            </a:r>
            <a:r>
              <a:rPr lang="en-GB" sz="2400" dirty="0" err="1"/>
              <a:t>grāmatas</a:t>
            </a:r>
            <a:r>
              <a:rPr lang="en-GB" sz="2400" dirty="0"/>
              <a:t>, </a:t>
            </a:r>
            <a:r>
              <a:rPr lang="en-GB" sz="2400" dirty="0" err="1"/>
              <a:t>uzdevumu</a:t>
            </a:r>
            <a:r>
              <a:rPr lang="en-GB" sz="2400" dirty="0"/>
              <a:t> </a:t>
            </a:r>
            <a:r>
              <a:rPr lang="en-GB" sz="2400" dirty="0" err="1"/>
              <a:t>krājuma</a:t>
            </a:r>
            <a:r>
              <a:rPr lang="en-GB" sz="2400" dirty="0"/>
              <a:t> </a:t>
            </a:r>
            <a:r>
              <a:rPr lang="en-GB" sz="2400" dirty="0" err="1"/>
              <a:t>vai</a:t>
            </a:r>
            <a:r>
              <a:rPr lang="en-GB" sz="2400" dirty="0"/>
              <a:t> </a:t>
            </a:r>
            <a:r>
              <a:rPr lang="en-GB" sz="2400" dirty="0" err="1"/>
              <a:t>darba</a:t>
            </a:r>
            <a:r>
              <a:rPr lang="en-GB" sz="2400" dirty="0"/>
              <a:t> </a:t>
            </a:r>
            <a:r>
              <a:rPr lang="en-GB" sz="2400" dirty="0" err="1"/>
              <a:t>lapas</a:t>
            </a:r>
            <a:r>
              <a:rPr lang="en-GB" sz="2400" dirty="0"/>
              <a:t> </a:t>
            </a:r>
            <a:r>
              <a:rPr lang="en-GB" sz="2400" dirty="0" err="1"/>
              <a:t>veidā</a:t>
            </a:r>
            <a:endParaRPr lang="en-GB" sz="2400" dirty="0"/>
          </a:p>
          <a:p>
            <a:endParaRPr lang="en-GB" b="1" dirty="0"/>
          </a:p>
          <a:p>
            <a:pPr marL="457200" lvl="1" indent="0">
              <a:buNone/>
            </a:pP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43466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D6CDE4D-5E3A-4B6A-AB05-1A50BA8F3753}"/>
              </a:ext>
            </a:extLst>
          </p:cNvPr>
          <p:cNvSpPr/>
          <p:nvPr/>
        </p:nvSpPr>
        <p:spPr>
          <a:xfrm>
            <a:off x="2470825" y="1955657"/>
            <a:ext cx="73638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6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Anketas…</a:t>
            </a:r>
          </a:p>
        </p:txBody>
      </p:sp>
    </p:spTree>
    <p:extLst>
      <p:ext uri="{BB962C8B-B14F-4D97-AF65-F5344CB8AC3E}">
        <p14:creationId xmlns:p14="http://schemas.microsoft.com/office/powerpoint/2010/main" val="214174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1484310" y="284458"/>
            <a:ext cx="10018713" cy="1752599"/>
          </a:xfrm>
        </p:spPr>
        <p:txBody>
          <a:bodyPr/>
          <a:lstStyle/>
          <a:p>
            <a:r>
              <a:rPr lang="en-GB" b="1" dirty="0" err="1"/>
              <a:t>Pierakstu</a:t>
            </a:r>
            <a:r>
              <a:rPr lang="en-GB" dirty="0"/>
              <a:t> </a:t>
            </a:r>
            <a:r>
              <a:rPr lang="en-GB" b="1" dirty="0" err="1"/>
              <a:t>iekārtošanai</a:t>
            </a:r>
            <a:br>
              <a:rPr lang="lv-LV" b="1" dirty="0"/>
            </a:br>
            <a:r>
              <a:rPr lang="en-GB" b="1" dirty="0" err="1"/>
              <a:t>ieraksts</a:t>
            </a:r>
            <a:r>
              <a:rPr lang="en-GB" b="1" dirty="0"/>
              <a:t> 1. </a:t>
            </a:r>
            <a:r>
              <a:rPr lang="en-GB" b="1" dirty="0" err="1"/>
              <a:t>lapā</a:t>
            </a:r>
            <a:endParaRPr lang="lv-LV" b="1" dirty="0"/>
          </a:p>
        </p:txBody>
      </p:sp>
      <p:sp>
        <p:nvSpPr>
          <p:cNvPr id="9" name="Satura vietturis 8"/>
          <p:cNvSpPr>
            <a:spLocks noGrp="1"/>
          </p:cNvSpPr>
          <p:nvPr>
            <p:ph sz="half" idx="1"/>
          </p:nvPr>
        </p:nvSpPr>
        <p:spPr>
          <a:xfrm>
            <a:off x="1407828" y="2629267"/>
            <a:ext cx="4895055" cy="3124201"/>
          </a:xfrm>
        </p:spPr>
        <p:txBody>
          <a:bodyPr/>
          <a:lstStyle/>
          <a:p>
            <a:pPr marL="0" indent="0" algn="ctr">
              <a:buNone/>
            </a:pPr>
            <a:r>
              <a:rPr lang="lv-LV" sz="2800" dirty="0"/>
              <a:t>Rīgas Pļavnieku pamatskolas</a:t>
            </a:r>
          </a:p>
          <a:p>
            <a:pPr marL="0" indent="0" algn="ctr">
              <a:buNone/>
            </a:pPr>
            <a:r>
              <a:rPr lang="lv-LV" sz="2800" dirty="0"/>
              <a:t>6.  </a:t>
            </a:r>
            <a:r>
              <a:rPr lang="en-GB" sz="2800" dirty="0"/>
              <a:t>a </a:t>
            </a:r>
            <a:r>
              <a:rPr lang="lv-LV" sz="2800" dirty="0"/>
              <a:t>klases skolnie</a:t>
            </a:r>
            <a:r>
              <a:rPr lang="lv-LV" sz="2800" b="1" dirty="0"/>
              <a:t>ka</a:t>
            </a:r>
          </a:p>
          <a:p>
            <a:pPr marL="0" indent="0" algn="ctr">
              <a:buNone/>
            </a:pPr>
            <a:r>
              <a:rPr lang="lv-LV" sz="2800" b="1" dirty="0"/>
              <a:t>Ivara Kalniņa</a:t>
            </a:r>
          </a:p>
          <a:p>
            <a:pPr marL="0" indent="0" algn="ctr">
              <a:buNone/>
            </a:pPr>
            <a:r>
              <a:rPr lang="lv-LV" sz="2800" dirty="0"/>
              <a:t>pieraksti matemātikā</a:t>
            </a:r>
          </a:p>
          <a:p>
            <a:pPr marL="0" indent="0" algn="ctr">
              <a:buNone/>
            </a:pPr>
            <a:r>
              <a:rPr lang="lv-LV" sz="2800" dirty="0"/>
              <a:t>20</a:t>
            </a:r>
            <a:r>
              <a:rPr lang="en-GB" sz="2800" dirty="0"/>
              <a:t>2</a:t>
            </a:r>
            <a:r>
              <a:rPr lang="lv-LV" sz="2800" dirty="0"/>
              <a:t>3./2024. m.</a:t>
            </a:r>
            <a:r>
              <a:rPr lang="en-GB" sz="2800" dirty="0"/>
              <a:t> </a:t>
            </a:r>
            <a:r>
              <a:rPr lang="lv-LV" sz="2800" dirty="0"/>
              <a:t>g.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7" name="Satura vietturis 8">
            <a:extLst>
              <a:ext uri="{FF2B5EF4-FFF2-40B4-BE49-F238E27FC236}">
                <a16:creationId xmlns:a16="http://schemas.microsoft.com/office/drawing/2014/main" id="{2B9B7F5A-AECE-4FEE-88E7-774F8C67314A}"/>
              </a:ext>
            </a:extLst>
          </p:cNvPr>
          <p:cNvSpPr txBox="1">
            <a:spLocks/>
          </p:cNvSpPr>
          <p:nvPr/>
        </p:nvSpPr>
        <p:spPr>
          <a:xfrm>
            <a:off x="6790446" y="2565020"/>
            <a:ext cx="489505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800" dirty="0"/>
              <a:t>Rīgas Pļavnieku pamatskolas</a:t>
            </a:r>
          </a:p>
          <a:p>
            <a:pPr marL="0" indent="0" algn="ctr">
              <a:buFont typeface="Arial"/>
              <a:buNone/>
            </a:pPr>
            <a:r>
              <a:rPr lang="lv-LV" sz="2800" dirty="0"/>
              <a:t>6.  </a:t>
            </a:r>
            <a:r>
              <a:rPr lang="en-GB" sz="2800" dirty="0"/>
              <a:t>a </a:t>
            </a:r>
            <a:r>
              <a:rPr lang="lv-LV" sz="2800" dirty="0"/>
              <a:t>klases </a:t>
            </a:r>
            <a:r>
              <a:rPr lang="lv-LV" sz="2800" dirty="0" err="1"/>
              <a:t>skolnie</a:t>
            </a:r>
            <a:r>
              <a:rPr lang="en-GB" sz="2800" b="1" dirty="0" err="1"/>
              <a:t>ces</a:t>
            </a:r>
            <a:endParaRPr lang="lv-LV" sz="2800" b="1" dirty="0"/>
          </a:p>
          <a:p>
            <a:pPr marL="0" indent="0" algn="ctr">
              <a:buFont typeface="Arial"/>
              <a:buNone/>
            </a:pPr>
            <a:r>
              <a:rPr lang="en-GB" sz="2800" b="1" dirty="0" err="1"/>
              <a:t>Ivetas</a:t>
            </a:r>
            <a:r>
              <a:rPr lang="lv-LV" sz="2800" b="1" dirty="0"/>
              <a:t> Kalniņa</a:t>
            </a:r>
            <a:r>
              <a:rPr lang="en-GB" sz="2800" b="1" dirty="0"/>
              <a:t>s</a:t>
            </a:r>
            <a:endParaRPr lang="lv-LV" sz="2800" b="1" dirty="0"/>
          </a:p>
          <a:p>
            <a:pPr marL="0" indent="0" algn="ctr">
              <a:buFont typeface="Arial"/>
              <a:buNone/>
            </a:pPr>
            <a:r>
              <a:rPr lang="lv-LV" sz="2800" dirty="0"/>
              <a:t>pieraksti matemātikā</a:t>
            </a:r>
          </a:p>
          <a:p>
            <a:pPr marL="0" indent="0" algn="ctr">
              <a:buFont typeface="Arial"/>
              <a:buNone/>
            </a:pPr>
            <a:r>
              <a:rPr lang="lv-LV" sz="2800" dirty="0"/>
              <a:t>20</a:t>
            </a:r>
            <a:r>
              <a:rPr lang="en-GB" sz="2800" dirty="0"/>
              <a:t>2</a:t>
            </a:r>
            <a:r>
              <a:rPr lang="lv-LV" sz="2800" dirty="0"/>
              <a:t>3./2024. m.</a:t>
            </a:r>
            <a:r>
              <a:rPr lang="en-GB" sz="2800" dirty="0"/>
              <a:t> </a:t>
            </a:r>
            <a:r>
              <a:rPr lang="lv-LV" sz="2800" dirty="0"/>
              <a:t>g.</a:t>
            </a:r>
          </a:p>
          <a:p>
            <a:pPr marL="0" indent="0">
              <a:buFont typeface="Arial"/>
              <a:buNone/>
            </a:pPr>
            <a:endParaRPr lang="lv-LV" dirty="0"/>
          </a:p>
          <a:p>
            <a:pPr marL="0" indent="0">
              <a:buFont typeface="Arial"/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7934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B9CEE2-86E9-40E8-9675-8295BA51F4CA}"/>
              </a:ext>
            </a:extLst>
          </p:cNvPr>
          <p:cNvSpPr/>
          <p:nvPr/>
        </p:nvSpPr>
        <p:spPr>
          <a:xfrm>
            <a:off x="1866324" y="1600174"/>
            <a:ext cx="97101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Diskusija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Kāpēc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jāmācās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matemātika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945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574D3040-378C-49A3-7507-020F45CDB91C}"/>
              </a:ext>
            </a:extLst>
          </p:cNvPr>
          <p:cNvSpPr/>
          <p:nvPr/>
        </p:nvSpPr>
        <p:spPr>
          <a:xfrm>
            <a:off x="1118996" y="1565918"/>
            <a:ext cx="9954008" cy="21236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Vai esat kļuvuši nopietnāki, </a:t>
            </a:r>
          </a:p>
          <a:p>
            <a:pPr algn="ctr"/>
            <a:r>
              <a:rPr lang="lv-LV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pieaugušāki</a:t>
            </a:r>
            <a:r>
              <a:rPr lang="lv-LV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atbildīgāki?</a:t>
            </a:r>
          </a:p>
        </p:txBody>
      </p:sp>
    </p:spTree>
    <p:extLst>
      <p:ext uri="{BB962C8B-B14F-4D97-AF65-F5344CB8AC3E}">
        <p14:creationId xmlns:p14="http://schemas.microsoft.com/office/powerpoint/2010/main" val="357888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481" y="78940"/>
            <a:ext cx="8596668" cy="1320800"/>
          </a:xfrm>
        </p:spPr>
        <p:txBody>
          <a:bodyPr/>
          <a:lstStyle/>
          <a:p>
            <a:r>
              <a:rPr lang="lv-LV" b="1" dirty="0"/>
              <a:t>Iepazīsimies! Īsumā par mani…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614" y="1926453"/>
            <a:ext cx="9795319" cy="5122541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Vārds: </a:t>
            </a:r>
            <a:r>
              <a:rPr lang="lv-LV" sz="2400" b="1" dirty="0"/>
              <a:t>Inta</a:t>
            </a:r>
          </a:p>
          <a:p>
            <a:r>
              <a:rPr lang="lv-LV" sz="2400" dirty="0"/>
              <a:t>Uzvārds: </a:t>
            </a:r>
            <a:r>
              <a:rPr lang="en-GB" sz="2400" b="1" dirty="0"/>
              <a:t>Martuzāne</a:t>
            </a:r>
            <a:endParaRPr lang="lv-LV" sz="2400" b="1" dirty="0"/>
          </a:p>
          <a:p>
            <a:r>
              <a:rPr lang="lv-LV" sz="2000" dirty="0"/>
              <a:t>Pedagoģiskais darba stāžs: </a:t>
            </a:r>
            <a:r>
              <a:rPr lang="en-GB" sz="2000" dirty="0"/>
              <a:t>3</a:t>
            </a:r>
            <a:r>
              <a:rPr lang="lv-LV" sz="2000" dirty="0"/>
              <a:t>2 gadi. Šajā skolā 1,5 gadi</a:t>
            </a:r>
          </a:p>
          <a:p>
            <a:r>
              <a:rPr lang="lv-LV" sz="2000" dirty="0"/>
              <a:t>Skolas, kurās strādāts: Skujenes pamatskola (Cēsu pusē, 1. skola); Berģu Mūzikas un mākslas pamatskola, Ādažu vidusskola u.c., Ogres sākumskola (otrais mācību gads)</a:t>
            </a:r>
          </a:p>
          <a:p>
            <a:r>
              <a:rPr lang="lv-LV" sz="2000" dirty="0"/>
              <a:t>Citas darba vietas: Biznesa institūts «RIMPAK Livonija», Valsts Ieņēmumu dienests, Izglītības valsts inspekcija</a:t>
            </a:r>
          </a:p>
          <a:p>
            <a:r>
              <a:rPr lang="lv-LV" sz="2000" dirty="0"/>
              <a:t>Pabeigtās mācību iestādes: Aizputes vidusskola (Liepājas pusē); Rīgas Tehniskā universitāte, Latvijas Universitāte, Juridiskā koledža</a:t>
            </a:r>
          </a:p>
          <a:p>
            <a:r>
              <a:rPr lang="lv-LV" sz="2000" dirty="0"/>
              <a:t>Intereses: veselīgs uzturs, Ivo Fomina mūzika, darbs dārzā, rokdarbi</a:t>
            </a:r>
          </a:p>
          <a:p>
            <a:r>
              <a:rPr lang="lv-LV" sz="2000" dirty="0"/>
              <a:t>Manas vērtības: veselība; cilvēki, ar kuriem kopā jūtos labi; darbs, kas priecē; sakopta, kārtīga vide; laiks (jo visu var iegūt vairāk, tikai ne laiku)</a:t>
            </a:r>
          </a:p>
          <a:p>
            <a:r>
              <a:rPr lang="lv-LV" sz="2000" dirty="0"/>
              <a:t>Dzīves vieta: Rīga, Ķengarags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650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1918505" y="338399"/>
            <a:ext cx="9239534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Iepazīsimies!</a:t>
            </a:r>
            <a:r>
              <a:rPr lang="en-GB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lv-LV" sz="4000" b="1" dirty="0"/>
              <a:t>Īsumā par jums…</a:t>
            </a:r>
          </a:p>
          <a:p>
            <a:pPr algn="ctr"/>
            <a:endParaRPr lang="lv-LV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lv-LV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Nosauc savu vārdu un uzvārdu</a:t>
            </a:r>
          </a:p>
          <a:p>
            <a:pPr algn="ctr"/>
            <a:r>
              <a:rPr lang="en-GB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Ja</a:t>
            </a:r>
            <a:r>
              <a:rPr lang="en-GB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vēlies</a:t>
            </a:r>
            <a:r>
              <a:rPr lang="en-GB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en-GB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vari</a:t>
            </a:r>
            <a:r>
              <a:rPr lang="en-GB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pastāstīt</a:t>
            </a:r>
            <a:r>
              <a:rPr lang="en-GB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par </a:t>
            </a:r>
            <a:r>
              <a:rPr lang="en-GB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sevi</a:t>
            </a:r>
            <a:r>
              <a:rPr lang="en-GB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vairāk</a:t>
            </a:r>
            <a:endParaRPr lang="en-GB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lv-LV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lv-LV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Pasaki, kā Tev veicās ar matemātikas mācīšanos līdz šim. </a:t>
            </a:r>
            <a:endParaRPr lang="en-GB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lv-LV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41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538" y="449934"/>
            <a:ext cx="8596668" cy="864358"/>
          </a:xfrm>
        </p:spPr>
        <p:txBody>
          <a:bodyPr>
            <a:normAutofit/>
          </a:bodyPr>
          <a:lstStyle/>
          <a:p>
            <a:r>
              <a:rPr lang="lv-LV" b="1" dirty="0"/>
              <a:t>Nepieciešamais matemātikas stundās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005" y="1500326"/>
            <a:ext cx="9558619" cy="5340316"/>
          </a:xfrm>
        </p:spPr>
        <p:txBody>
          <a:bodyPr>
            <a:normAutofit/>
          </a:bodyPr>
          <a:lstStyle/>
          <a:p>
            <a:r>
              <a:rPr lang="lv-LV" sz="2800" dirty="0"/>
              <a:t>Pierakstu klade: maksimāli bieza rūtiņu</a:t>
            </a:r>
            <a:r>
              <a:rPr lang="en-GB" sz="2800" dirty="0"/>
              <a:t> </a:t>
            </a:r>
            <a:r>
              <a:rPr lang="lv-LV" sz="2800" dirty="0"/>
              <a:t>klade</a:t>
            </a:r>
          </a:p>
          <a:p>
            <a:r>
              <a:rPr lang="lv-LV" sz="2800" dirty="0"/>
              <a:t>Mape – ātršuvējs ar 5 dokumentu kabatiņām</a:t>
            </a:r>
          </a:p>
          <a:p>
            <a:pPr marL="0" indent="0">
              <a:buNone/>
            </a:pPr>
            <a:r>
              <a:rPr lang="lv-LV" sz="2800" dirty="0"/>
              <a:t> pārbaudes darbu</a:t>
            </a:r>
            <a:r>
              <a:rPr lang="en-GB" sz="2800" dirty="0"/>
              <a:t>, atgādņu, </a:t>
            </a:r>
            <a:r>
              <a:rPr lang="lv-LV" sz="2800" dirty="0"/>
              <a:t>pašvērtējumu uzglabāšanai</a:t>
            </a:r>
          </a:p>
          <a:p>
            <a:r>
              <a:rPr lang="lv-LV" sz="2800" dirty="0"/>
              <a:t>Pildspalva, zīmulis, lineāls, līme – katrai stundai</a:t>
            </a:r>
          </a:p>
          <a:p>
            <a:r>
              <a:rPr lang="lv-LV" sz="2800" dirty="0"/>
              <a:t>Šķēres, cirkulis, transportieris, krāsu zīmuļi – uz noteiktām stundām, tiks pateikts</a:t>
            </a:r>
          </a:p>
          <a:p>
            <a:r>
              <a:rPr lang="lv-LV" sz="2800" dirty="0"/>
              <a:t>Mācību grāmata (?)</a:t>
            </a:r>
          </a:p>
          <a:p>
            <a:endParaRPr lang="lv-LV" sz="2400" dirty="0"/>
          </a:p>
          <a:p>
            <a:endParaRPr lang="lv-LV" sz="2400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08" y="469356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28581" y="133150"/>
            <a:ext cx="8596668" cy="1320800"/>
          </a:xfrm>
        </p:spPr>
        <p:txBody>
          <a:bodyPr/>
          <a:lstStyle/>
          <a:p>
            <a:r>
              <a:rPr lang="lv-LV" b="1" dirty="0"/>
              <a:t>Mācību sasniegumu vērtēšana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475874" y="1877437"/>
            <a:ext cx="9711470" cy="4591456"/>
          </a:xfrm>
        </p:spPr>
        <p:txBody>
          <a:bodyPr>
            <a:normAutofit fontScale="85000" lnSpcReduction="20000"/>
          </a:bodyPr>
          <a:lstStyle/>
          <a:p>
            <a:r>
              <a:rPr lang="lv-LV" sz="3200" dirty="0"/>
              <a:t>Monitoringa darbs uzdevumi.lv platformā bez vērtējuma</a:t>
            </a:r>
          </a:p>
          <a:p>
            <a:pPr lvl="1"/>
            <a:r>
              <a:rPr lang="lv-LV" sz="3000" dirty="0"/>
              <a:t>6. a klasei – 6. septembrī</a:t>
            </a:r>
          </a:p>
          <a:p>
            <a:pPr lvl="1"/>
            <a:r>
              <a:rPr lang="lv-LV" sz="3000" dirty="0"/>
              <a:t>6. b klasei – 5. septembrī</a:t>
            </a:r>
          </a:p>
          <a:p>
            <a:pPr lvl="1"/>
            <a:r>
              <a:rPr lang="lv-LV" sz="3000" dirty="0"/>
              <a:t>6. c klasei – 6. septembrī </a:t>
            </a:r>
          </a:p>
          <a:p>
            <a:r>
              <a:rPr lang="lv-LV" sz="3200" dirty="0"/>
              <a:t>11 tematiskie pārbaudes darbi (vērtējums ballēs) saskaņā ar grafiku</a:t>
            </a:r>
          </a:p>
          <a:p>
            <a:r>
              <a:rPr lang="lv-LV" sz="3200" dirty="0"/>
              <a:t>Starp tematiskajiem pārbaudes darbiem vismaz 2 sasniedzamo rezultātu apguves pārbaudes darbi (mazie pārbaudes darbi ar vērtējumu procentos)</a:t>
            </a:r>
          </a:p>
          <a:p>
            <a:r>
              <a:rPr lang="lv-LV" sz="3200" dirty="0"/>
              <a:t>Tiem, kuri vēlēsies uzlabot gada vērtējumu – mutisks eksāmens</a:t>
            </a:r>
          </a:p>
          <a:p>
            <a:endParaRPr lang="lv-LV" sz="3200" dirty="0"/>
          </a:p>
          <a:p>
            <a:endParaRPr lang="lv-LV" sz="32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0329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28581" y="133150"/>
            <a:ext cx="8596668" cy="1320800"/>
          </a:xfrm>
        </p:spPr>
        <p:txBody>
          <a:bodyPr/>
          <a:lstStyle/>
          <a:p>
            <a:r>
              <a:rPr lang="lv-LV" b="1" dirty="0"/>
              <a:t>Mācību sasniegumu vērtēšana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700461" y="1598373"/>
            <a:ext cx="10421627" cy="51264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3200" b="1" dirty="0"/>
          </a:p>
          <a:p>
            <a:r>
              <a:rPr lang="lv-LV" sz="3200" b="1" dirty="0"/>
              <a:t>D</a:t>
            </a:r>
            <a:r>
              <a:rPr lang="en-GB" sz="3200" b="1" dirty="0" err="1"/>
              <a:t>rīkst</a:t>
            </a:r>
            <a:r>
              <a:rPr lang="en-GB" sz="3200" b="1" dirty="0"/>
              <a:t> </a:t>
            </a:r>
            <a:r>
              <a:rPr lang="en-GB" sz="3200" b="1" dirty="0" err="1"/>
              <a:t>uzlabot</a:t>
            </a:r>
            <a:r>
              <a:rPr lang="lv-LV" sz="3200" b="1" dirty="0"/>
              <a:t> tikai 1 tematiskā darba vērtējumu semestrī</a:t>
            </a:r>
            <a:r>
              <a:rPr lang="en-GB" sz="3200" b="1" dirty="0"/>
              <a:t>. </a:t>
            </a:r>
            <a:r>
              <a:rPr lang="lv-LV" sz="3200" dirty="0"/>
              <a:t>Darba uzlabošana jāsaskaņo 5 dienu laikā pēc vērtējuma paziņošanas.</a:t>
            </a:r>
          </a:p>
          <a:p>
            <a:r>
              <a:rPr lang="lv-LV" sz="3200" dirty="0"/>
              <a:t>Kārtējie pārbaudes darbi var notikt iepriekš</a:t>
            </a:r>
            <a:r>
              <a:rPr lang="lv-LV" sz="3200" b="1" dirty="0"/>
              <a:t> nebrīdinot</a:t>
            </a:r>
            <a:r>
              <a:rPr lang="en-GB" sz="3200" b="1" dirty="0"/>
              <a:t>. </a:t>
            </a:r>
            <a:r>
              <a:rPr lang="lv-LV" sz="3200" b="1" dirty="0"/>
              <a:t>Vērtējumus nevar uzlabot.  Vērtējumi procentos neietekmē gada atzīmi.</a:t>
            </a:r>
          </a:p>
          <a:p>
            <a:r>
              <a:rPr lang="lv-LV" sz="3200" b="1" dirty="0">
                <a:solidFill>
                  <a:srgbClr val="C00000"/>
                </a:solidFill>
              </a:rPr>
              <a:t>Jaunums!</a:t>
            </a:r>
            <a:r>
              <a:rPr lang="lv-LV" sz="3200" dirty="0"/>
              <a:t> Valsts izstrādāts monitoringa darbs 6. klasēm: </a:t>
            </a:r>
            <a:r>
              <a:rPr lang="lv-LV" sz="3200" dirty="0" err="1"/>
              <a:t>Rēķinpratība</a:t>
            </a:r>
            <a:r>
              <a:rPr lang="lv-LV" sz="3200" dirty="0"/>
              <a:t> un </a:t>
            </a:r>
            <a:r>
              <a:rPr lang="lv-LV" sz="3200" dirty="0" err="1"/>
              <a:t>tekstpratība</a:t>
            </a:r>
            <a:r>
              <a:rPr lang="lv-LV" sz="3200" dirty="0"/>
              <a:t> (2024. gada pavasarī)</a:t>
            </a:r>
          </a:p>
          <a:p>
            <a:endParaRPr lang="lv-LV" sz="32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948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8B4A6E-407D-E6D7-A3F1-F4BA87D7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b="1" dirty="0"/>
              <a:t>Jauna vērtēšanas tabula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4C443141-81A2-494E-BB8A-0367CC3C6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940" y="3196655"/>
            <a:ext cx="10694412" cy="1343260"/>
          </a:xfrm>
        </p:spPr>
      </p:pic>
    </p:spTree>
    <p:extLst>
      <p:ext uri="{BB962C8B-B14F-4D97-AF65-F5344CB8AC3E}">
        <p14:creationId xmlns:p14="http://schemas.microsoft.com/office/powerpoint/2010/main" val="245272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18" y="646528"/>
            <a:ext cx="10058400" cy="832078"/>
          </a:xfrm>
        </p:spPr>
        <p:txBody>
          <a:bodyPr/>
          <a:lstStyle/>
          <a:p>
            <a:pPr algn="ctr"/>
            <a:r>
              <a:rPr lang="lv-LV" b="1" dirty="0"/>
              <a:t>Mācību sasniegumu vērtēšana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337" y="1478605"/>
            <a:ext cx="9641475" cy="4562757"/>
          </a:xfrm>
        </p:spPr>
        <p:txBody>
          <a:bodyPr>
            <a:normAutofit/>
          </a:bodyPr>
          <a:lstStyle/>
          <a:p>
            <a:endParaRPr lang="lv-LV" dirty="0"/>
          </a:p>
          <a:p>
            <a:r>
              <a:rPr lang="lv-LV" sz="3200" dirty="0"/>
              <a:t>Katrā pārbaudes darbā būs kritērijs: </a:t>
            </a:r>
            <a:r>
              <a:rPr lang="lv-LV" sz="3200" b="1" dirty="0"/>
              <a:t>ieguldījums tēmas apguvē</a:t>
            </a:r>
            <a:r>
              <a:rPr lang="lv-LV" sz="3200" dirty="0"/>
              <a:t>, kas tiks novērtēts ar 6 – 8 punktiem</a:t>
            </a:r>
          </a:p>
          <a:p>
            <a:r>
              <a:rPr lang="lv-LV" sz="3200" dirty="0"/>
              <a:t>Punkti tiks piešķirti, ņemot vērā </a:t>
            </a:r>
          </a:p>
          <a:p>
            <a:pPr lvl="1"/>
            <a:r>
              <a:rPr lang="lv-LV" sz="2400" dirty="0"/>
              <a:t>mājas darbu izpildi</a:t>
            </a:r>
          </a:p>
          <a:p>
            <a:pPr lvl="1"/>
            <a:r>
              <a:rPr lang="lv-LV" sz="2400" dirty="0"/>
              <a:t>darbu klasē (cik aktīvi strādājam)</a:t>
            </a:r>
          </a:p>
          <a:p>
            <a:pPr lvl="1"/>
            <a:r>
              <a:rPr lang="lv-LV" sz="2400" dirty="0"/>
              <a:t>pierakstu sakārtotību un apjoma atbilstību</a:t>
            </a:r>
          </a:p>
          <a:p>
            <a:pPr lvl="1"/>
            <a:r>
              <a:rPr lang="lv-LV" sz="2400" dirty="0"/>
              <a:t>mapes sakārtotību atbilstoši prasībām</a:t>
            </a:r>
          </a:p>
          <a:p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54859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487</TotalTime>
  <Words>769</Words>
  <Application>Microsoft Office PowerPoint</Application>
  <PresentationFormat>Platekrāna</PresentationFormat>
  <Paragraphs>102</Paragraphs>
  <Slides>16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16</vt:i4>
      </vt:variant>
    </vt:vector>
  </HeadingPairs>
  <TitlesOfParts>
    <vt:vector size="20" baseType="lpstr">
      <vt:lpstr>Arial</vt:lpstr>
      <vt:lpstr>Corbel</vt:lpstr>
      <vt:lpstr>Parallax</vt:lpstr>
      <vt:lpstr>Basis</vt:lpstr>
      <vt:lpstr>PirmāS     stundaS</vt:lpstr>
      <vt:lpstr>PowerPoint prezentācija</vt:lpstr>
      <vt:lpstr>Iepazīsimies! Īsumā par mani…</vt:lpstr>
      <vt:lpstr>PowerPoint prezentācija</vt:lpstr>
      <vt:lpstr>Nepieciešamais matemātikas stundās</vt:lpstr>
      <vt:lpstr>Mācību sasniegumu vērtēšana</vt:lpstr>
      <vt:lpstr>Mācību sasniegumu vērtēšana</vt:lpstr>
      <vt:lpstr>Jauna vērtēšanas tabula</vt:lpstr>
      <vt:lpstr>Mācību sasniegumu vērtēšana</vt:lpstr>
      <vt:lpstr>Gada vērtējumi</vt:lpstr>
      <vt:lpstr>Obligātie tematiskie pārbaudes darbi 6. klasē (6 stundas nedēļā, datumi var mainīties)</vt:lpstr>
      <vt:lpstr>Noteikumi</vt:lpstr>
      <vt:lpstr>Vai stundās izmantosim mobilos telefonus?</vt:lpstr>
      <vt:lpstr>PowerPoint prezentācija</vt:lpstr>
      <vt:lpstr>Pierakstu iekārtošanai ieraksts 1. lapā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Pirmā stunda</dc:title>
  <dc:creator>Inta Martuzāne</dc:creator>
  <cp:lastModifiedBy>Inta Martuzāne</cp:lastModifiedBy>
  <cp:revision>6</cp:revision>
  <dcterms:created xsi:type="dcterms:W3CDTF">2021-08-27T16:01:54Z</dcterms:created>
  <dcterms:modified xsi:type="dcterms:W3CDTF">2023-09-02T18:55:38Z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