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āmas 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rsraksts un pa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āt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zīt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ttēlu kolon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v-LV"/>
              <a:t>Noklikšķiniet uz ikonas, lai pievienotu attēlu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9/9/2023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6A854F2-9E01-6B62-6B83-E1CCCE3EDE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Mērogs I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3F0EF60E-EBFB-52CB-2B1A-7C788CDE50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6. klasei 2023./2024. </a:t>
            </a:r>
          </a:p>
        </p:txBody>
      </p:sp>
    </p:spTree>
    <p:extLst>
      <p:ext uri="{BB962C8B-B14F-4D97-AF65-F5344CB8AC3E}">
        <p14:creationId xmlns:p14="http://schemas.microsoft.com/office/powerpoint/2010/main" val="349389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917A225-FF49-F7D6-867B-A35BE3C46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Kas ir mērogs?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47C9633B-80E4-61F3-701F-FCE7B813B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56150" cy="3599316"/>
          </a:xfrm>
        </p:spPr>
        <p:txBody>
          <a:bodyPr>
            <a:normAutofit/>
          </a:bodyPr>
          <a:lstStyle/>
          <a:p>
            <a:r>
              <a:rPr lang="lv-LV" sz="4800" dirty="0"/>
              <a:t>Mērogs ir divu lielumu attiecība</a:t>
            </a:r>
          </a:p>
          <a:p>
            <a:r>
              <a:rPr lang="lv-LV" sz="4800" dirty="0"/>
              <a:t>Pirmais lielums ir attālums kartē (plānā, maketā), otrais lielums ir attālums dabā</a:t>
            </a:r>
          </a:p>
        </p:txBody>
      </p:sp>
    </p:spTree>
    <p:extLst>
      <p:ext uri="{BB962C8B-B14F-4D97-AF65-F5344CB8AC3E}">
        <p14:creationId xmlns:p14="http://schemas.microsoft.com/office/powerpoint/2010/main" val="386466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253F7D5-3E72-26B7-A724-6474BA421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pieraksta, attēlo mērogu?</a:t>
            </a:r>
          </a:p>
        </p:txBody>
      </p:sp>
      <p:pic>
        <p:nvPicPr>
          <p:cNvPr id="13" name="Satura vietturis 12">
            <a:extLst>
              <a:ext uri="{FF2B5EF4-FFF2-40B4-BE49-F238E27FC236}">
                <a16:creationId xmlns:a16="http://schemas.microsoft.com/office/drawing/2014/main" id="{9BB2720C-710E-0ACA-71DF-2FC5B747BB0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28863" y="3450513"/>
            <a:ext cx="5014084" cy="2456564"/>
          </a:xfrm>
        </p:spPr>
      </p:pic>
      <p:pic>
        <p:nvPicPr>
          <p:cNvPr id="15" name="Satura vietturis 14">
            <a:extLst>
              <a:ext uri="{FF2B5EF4-FFF2-40B4-BE49-F238E27FC236}">
                <a16:creationId xmlns:a16="http://schemas.microsoft.com/office/drawing/2014/main" id="{0D5874FA-DCBF-1FA5-02FA-E25F738427E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58230" y="3470566"/>
            <a:ext cx="5203086" cy="2456564"/>
          </a:xfrm>
        </p:spPr>
      </p:pic>
      <p:sp>
        <p:nvSpPr>
          <p:cNvPr id="11" name="Virsraksts 1">
            <a:extLst>
              <a:ext uri="{FF2B5EF4-FFF2-40B4-BE49-F238E27FC236}">
                <a16:creationId xmlns:a16="http://schemas.microsoft.com/office/drawing/2014/main" id="{B6BB9B95-291D-EFDC-B93C-EDF82085F251}"/>
              </a:ext>
            </a:extLst>
          </p:cNvPr>
          <p:cNvSpPr txBox="1">
            <a:spLocks/>
          </p:cNvSpPr>
          <p:nvPr/>
        </p:nvSpPr>
        <p:spPr>
          <a:xfrm>
            <a:off x="571747" y="1942367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v-LV" sz="3600"/>
              <a:t>Mērogu pieraksta kā lielumu attiecību vai parāda, izmantojot skalu </a:t>
            </a:r>
            <a:endParaRPr lang="lv-LV" sz="3600" dirty="0"/>
          </a:p>
        </p:txBody>
      </p:sp>
      <p:sp>
        <p:nvSpPr>
          <p:cNvPr id="16" name="Ovāls 15">
            <a:extLst>
              <a:ext uri="{FF2B5EF4-FFF2-40B4-BE49-F238E27FC236}">
                <a16:creationId xmlns:a16="http://schemas.microsoft.com/office/drawing/2014/main" id="{3971D099-9351-2C86-993F-5AF5C6977D4F}"/>
              </a:ext>
            </a:extLst>
          </p:cNvPr>
          <p:cNvSpPr/>
          <p:nvPr/>
        </p:nvSpPr>
        <p:spPr>
          <a:xfrm>
            <a:off x="9841831" y="5313947"/>
            <a:ext cx="1748590" cy="71387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7" name="Ovāls 16">
            <a:extLst>
              <a:ext uri="{FF2B5EF4-FFF2-40B4-BE49-F238E27FC236}">
                <a16:creationId xmlns:a16="http://schemas.microsoft.com/office/drawing/2014/main" id="{5F66F138-8AC2-E337-30AC-5230DA33FD3E}"/>
              </a:ext>
            </a:extLst>
          </p:cNvPr>
          <p:cNvSpPr/>
          <p:nvPr/>
        </p:nvSpPr>
        <p:spPr>
          <a:xfrm>
            <a:off x="96252" y="5213256"/>
            <a:ext cx="1748590" cy="713874"/>
          </a:xfrm>
          <a:prstGeom prst="ellipse">
            <a:avLst/>
          </a:prstGeom>
          <a:noFill/>
          <a:ln w="28575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8986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E09ACA4-5233-04DD-0B1F-1C3FB13F2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Mērogs kā lielumu attiecība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9F8DD594-E516-53A4-2D2D-305CFC2B5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48197" y="2336873"/>
            <a:ext cx="6463430" cy="3599316"/>
          </a:xfrm>
        </p:spPr>
        <p:txBody>
          <a:bodyPr>
            <a:noAutofit/>
          </a:bodyPr>
          <a:lstStyle/>
          <a:p>
            <a:r>
              <a:rPr lang="lv-LV" sz="3600" dirty="0"/>
              <a:t>Šeit mērogs pierakstīts kā divu lielumu attiecība</a:t>
            </a:r>
          </a:p>
          <a:p>
            <a:r>
              <a:rPr lang="lv-LV" sz="3600" dirty="0"/>
              <a:t>Šādā pierakstā abi lielumi ir attālumi centimetros</a:t>
            </a:r>
          </a:p>
          <a:p>
            <a:r>
              <a:rPr lang="lv-LV" sz="3600" dirty="0"/>
              <a:t>Šāds mēroga pieraksts nozīmē, ka 1 centimetrs kartē atbilst 5 000 000 cm dabā</a:t>
            </a:r>
          </a:p>
        </p:txBody>
      </p:sp>
      <p:pic>
        <p:nvPicPr>
          <p:cNvPr id="5" name="Satura vietturis 12">
            <a:extLst>
              <a:ext uri="{FF2B5EF4-FFF2-40B4-BE49-F238E27FC236}">
                <a16:creationId xmlns:a16="http://schemas.microsoft.com/office/drawing/2014/main" id="{7D8C833B-9A81-B6EB-16BD-61B42881503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55545" y="2722419"/>
            <a:ext cx="4697412" cy="2301416"/>
          </a:xfrm>
        </p:spPr>
      </p:pic>
    </p:spTree>
    <p:extLst>
      <p:ext uri="{BB962C8B-B14F-4D97-AF65-F5344CB8AC3E}">
        <p14:creationId xmlns:p14="http://schemas.microsoft.com/office/powerpoint/2010/main" val="1318123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BEC4E2E9-4ED4-43F5-1557-54BC56413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Mēroga attēlošana izmantojot skalu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E5A4D26E-C6B8-F380-F17D-E0185B7C9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122" y="2336873"/>
            <a:ext cx="5916839" cy="3599316"/>
          </a:xfrm>
        </p:spPr>
        <p:txBody>
          <a:bodyPr>
            <a:normAutofit fontScale="92500" lnSpcReduction="20000"/>
          </a:bodyPr>
          <a:lstStyle/>
          <a:p>
            <a:r>
              <a:rPr lang="lv-LV" sz="4000" dirty="0"/>
              <a:t>Šeit mērogs attēlots ar skalu</a:t>
            </a:r>
          </a:p>
          <a:p>
            <a:r>
              <a:rPr lang="lv-LV" sz="4000" dirty="0"/>
              <a:t>Šeit redzams, ka 5 milimetriem jeb 0,5 centimetriem kartē atbilst 25 kilometri dabā vai 1 cm kartē atbilst 50 km dabā</a:t>
            </a:r>
          </a:p>
          <a:p>
            <a:endParaRPr lang="lv-LV" dirty="0"/>
          </a:p>
        </p:txBody>
      </p:sp>
      <p:pic>
        <p:nvPicPr>
          <p:cNvPr id="7" name="Satura vietturis 14">
            <a:extLst>
              <a:ext uri="{FF2B5EF4-FFF2-40B4-BE49-F238E27FC236}">
                <a16:creationId xmlns:a16="http://schemas.microsoft.com/office/drawing/2014/main" id="{8C7539D2-EB7A-2944-F0A2-B8A2CF55E69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92731" y="2806018"/>
            <a:ext cx="4905570" cy="2316096"/>
          </a:xfrm>
        </p:spPr>
      </p:pic>
    </p:spTree>
    <p:extLst>
      <p:ext uri="{BB962C8B-B14F-4D97-AF65-F5344CB8AC3E}">
        <p14:creationId xmlns:p14="http://schemas.microsoft.com/office/powerpoint/2010/main" val="2956712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2923A13-3F8D-12C0-B850-BD9DCA32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aprēķināt attālumu dabā, ja zināms mērogs un attālums kartē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9598545-78D7-79E3-0043-C4DA44DAD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2715" y="3630016"/>
            <a:ext cx="4267200" cy="809083"/>
          </a:xfrm>
        </p:spPr>
        <p:txBody>
          <a:bodyPr>
            <a:noAutofit/>
          </a:bodyPr>
          <a:lstStyle/>
          <a:p>
            <a:r>
              <a:rPr lang="lv-LV" sz="1800" dirty="0"/>
              <a:t>1. solis. </a:t>
            </a:r>
            <a:r>
              <a:rPr lang="lv-LV" sz="1800" b="0" dirty="0"/>
              <a:t>Izveidojam tabulu ar dotajiem lielumiem un novērtē sakarību starp lielumiem (horizontāli vai vertikāli)</a:t>
            </a:r>
          </a:p>
        </p:txBody>
      </p:sp>
      <p:graphicFrame>
        <p:nvGraphicFramePr>
          <p:cNvPr id="9" name="Tabula 9">
            <a:extLst>
              <a:ext uri="{FF2B5EF4-FFF2-40B4-BE49-F238E27FC236}">
                <a16:creationId xmlns:a16="http://schemas.microsoft.com/office/drawing/2014/main" id="{281255D8-D134-90BE-318E-531F2F61E0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49132041"/>
              </p:ext>
            </p:extLst>
          </p:nvPr>
        </p:nvGraphicFramePr>
        <p:xfrm>
          <a:off x="543961" y="5504856"/>
          <a:ext cx="399595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7977">
                  <a:extLst>
                    <a:ext uri="{9D8B030D-6E8A-4147-A177-3AD203B41FA5}">
                      <a16:colId xmlns:a16="http://schemas.microsoft.com/office/drawing/2014/main" val="2684746612"/>
                    </a:ext>
                  </a:extLst>
                </a:gridCol>
                <a:gridCol w="1997977">
                  <a:extLst>
                    <a:ext uri="{9D8B030D-6E8A-4147-A177-3AD203B41FA5}">
                      <a16:colId xmlns:a16="http://schemas.microsoft.com/office/drawing/2014/main" val="4096292494"/>
                    </a:ext>
                  </a:extLst>
                </a:gridCol>
              </a:tblGrid>
              <a:tr h="361399">
                <a:tc>
                  <a:txBody>
                    <a:bodyPr/>
                    <a:lstStyle/>
                    <a:p>
                      <a:r>
                        <a:rPr lang="lv-LV" dirty="0"/>
                        <a:t>Attālums kartē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Attālums dabā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71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34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322891"/>
                  </a:ext>
                </a:extLst>
              </a:tr>
            </a:tbl>
          </a:graphicData>
        </a:graphic>
      </p:graphicFrame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DCF2DBB-17BB-1B37-6929-C0C366794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216956" y="3800697"/>
            <a:ext cx="6172939" cy="692076"/>
          </a:xfrm>
        </p:spPr>
        <p:txBody>
          <a:bodyPr>
            <a:noAutofit/>
          </a:bodyPr>
          <a:lstStyle/>
          <a:p>
            <a:r>
              <a:rPr lang="lv-LV" sz="1600" dirty="0"/>
              <a:t>2. solis. Novērtējam sakarības starp dotajiem lielumiem, redzam, ka attālums dabā ir 100 reizes lielāks nekā attālums kartē, tātad skaitlis 5 jāreizina ar 100. Iegūstam 500. Pabeidzam aizpildīt tabulu</a:t>
            </a:r>
          </a:p>
        </p:txBody>
      </p:sp>
      <p:graphicFrame>
        <p:nvGraphicFramePr>
          <p:cNvPr id="15" name="Tabula 15">
            <a:extLst>
              <a:ext uri="{FF2B5EF4-FFF2-40B4-BE49-F238E27FC236}">
                <a16:creationId xmlns:a16="http://schemas.microsoft.com/office/drawing/2014/main" id="{37C542D9-CCB7-B693-A3D7-80616161993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995398001"/>
              </p:ext>
            </p:extLst>
          </p:nvPr>
        </p:nvGraphicFramePr>
        <p:xfrm>
          <a:off x="6300598" y="4988823"/>
          <a:ext cx="454781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909">
                  <a:extLst>
                    <a:ext uri="{9D8B030D-6E8A-4147-A177-3AD203B41FA5}">
                      <a16:colId xmlns:a16="http://schemas.microsoft.com/office/drawing/2014/main" val="1290468263"/>
                    </a:ext>
                  </a:extLst>
                </a:gridCol>
                <a:gridCol w="2273909">
                  <a:extLst>
                    <a:ext uri="{9D8B030D-6E8A-4147-A177-3AD203B41FA5}">
                      <a16:colId xmlns:a16="http://schemas.microsoft.com/office/drawing/2014/main" val="4227834986"/>
                    </a:ext>
                  </a:extLst>
                </a:gridCol>
              </a:tblGrid>
              <a:tr h="568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Attālums kartē</a:t>
                      </a:r>
                    </a:p>
                    <a:p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Attālums dabā</a:t>
                      </a:r>
                    </a:p>
                    <a:p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952701"/>
                  </a:ext>
                </a:extLst>
              </a:tr>
              <a:tr h="3250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309901"/>
                  </a:ext>
                </a:extLst>
              </a:tr>
              <a:tr h="3250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5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>
                          <a:highlight>
                            <a:srgbClr val="FFFF00"/>
                          </a:highlight>
                        </a:rPr>
                        <a:t>500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4445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DDEB4F9-4C94-C826-C126-F5A748D5651C}"/>
              </a:ext>
            </a:extLst>
          </p:cNvPr>
          <p:cNvSpPr txBox="1"/>
          <p:nvPr/>
        </p:nvSpPr>
        <p:spPr>
          <a:xfrm>
            <a:off x="816676" y="2104318"/>
            <a:ext cx="90492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b="1" dirty="0"/>
              <a:t>Uzdevums.</a:t>
            </a:r>
            <a:r>
              <a:rPr lang="lv-LV" sz="2400" dirty="0"/>
              <a:t> Dots mērogs 1 : 100. Jāaprēķina cik liels ir attālums dabā, ja kartē šis attālums ir 5 cm.</a:t>
            </a:r>
          </a:p>
          <a:p>
            <a:endParaRPr lang="lv-LV" sz="2400" dirty="0"/>
          </a:p>
        </p:txBody>
      </p:sp>
      <p:sp>
        <p:nvSpPr>
          <p:cNvPr id="10" name="Bultiņa: saliekta lejup 9">
            <a:extLst>
              <a:ext uri="{FF2B5EF4-FFF2-40B4-BE49-F238E27FC236}">
                <a16:creationId xmlns:a16="http://schemas.microsoft.com/office/drawing/2014/main" id="{D6068F59-BC9F-7807-AC4F-92DBC710C5A9}"/>
              </a:ext>
            </a:extLst>
          </p:cNvPr>
          <p:cNvSpPr/>
          <p:nvPr/>
        </p:nvSpPr>
        <p:spPr>
          <a:xfrm>
            <a:off x="1283368" y="4857918"/>
            <a:ext cx="2334127" cy="588377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5593B2-7224-4F2D-4BD6-96DF06689C21}"/>
              </a:ext>
            </a:extLst>
          </p:cNvPr>
          <p:cNvSpPr txBox="1"/>
          <p:nvPr/>
        </p:nvSpPr>
        <p:spPr>
          <a:xfrm>
            <a:off x="1820408" y="4926908"/>
            <a:ext cx="1459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100 reizes vairāk</a:t>
            </a:r>
          </a:p>
        </p:txBody>
      </p:sp>
    </p:spTree>
    <p:extLst>
      <p:ext uri="{BB962C8B-B14F-4D97-AF65-F5344CB8AC3E}">
        <p14:creationId xmlns:p14="http://schemas.microsoft.com/office/powerpoint/2010/main" val="3164730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2923A13-3F8D-12C0-B850-BD9DCA329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Kā aprēķināt attālumu kartē, ja zināms mērogs un attālums dabā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9598545-78D7-79E3-0043-C4DA44DADE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7094" y="3719813"/>
            <a:ext cx="4700337" cy="1432293"/>
          </a:xfrm>
        </p:spPr>
        <p:txBody>
          <a:bodyPr>
            <a:noAutofit/>
          </a:bodyPr>
          <a:lstStyle/>
          <a:p>
            <a:pPr marL="342900" indent="-342900">
              <a:buAutoNum type="arabicPeriod"/>
            </a:pPr>
            <a:r>
              <a:rPr lang="lv-LV" sz="1800" dirty="0"/>
              <a:t>solis. </a:t>
            </a:r>
            <a:r>
              <a:rPr lang="lv-LV" sz="1800" b="0" dirty="0"/>
              <a:t>Izveidojam tabulu ar dotajiem lielumiem un novērtē sakarību starp lielumiem (horizontāli vai vertikāli)</a:t>
            </a:r>
          </a:p>
          <a:p>
            <a:r>
              <a:rPr lang="lv-LV" sz="1800" b="0" dirty="0"/>
              <a:t>Tā kā attālums kartē būs centimetros, tad arī dotais attālums 20 km vispirms jāpārveido centimetros</a:t>
            </a:r>
          </a:p>
          <a:p>
            <a:pPr marL="342900" indent="-342900">
              <a:buAutoNum type="arabicPeriod"/>
            </a:pPr>
            <a:endParaRPr lang="lv-LV" sz="1800" b="0" dirty="0"/>
          </a:p>
        </p:txBody>
      </p:sp>
      <p:graphicFrame>
        <p:nvGraphicFramePr>
          <p:cNvPr id="9" name="Tabula 9">
            <a:extLst>
              <a:ext uri="{FF2B5EF4-FFF2-40B4-BE49-F238E27FC236}">
                <a16:creationId xmlns:a16="http://schemas.microsoft.com/office/drawing/2014/main" id="{281255D8-D134-90BE-318E-531F2F61E076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1256763"/>
              </p:ext>
            </p:extLst>
          </p:nvPr>
        </p:nvGraphicFramePr>
        <p:xfrm>
          <a:off x="247182" y="5511683"/>
          <a:ext cx="5134944" cy="110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7472">
                  <a:extLst>
                    <a:ext uri="{9D8B030D-6E8A-4147-A177-3AD203B41FA5}">
                      <a16:colId xmlns:a16="http://schemas.microsoft.com/office/drawing/2014/main" val="2684746612"/>
                    </a:ext>
                  </a:extLst>
                </a:gridCol>
                <a:gridCol w="2567472">
                  <a:extLst>
                    <a:ext uri="{9D8B030D-6E8A-4147-A177-3AD203B41FA5}">
                      <a16:colId xmlns:a16="http://schemas.microsoft.com/office/drawing/2014/main" val="4096292494"/>
                    </a:ext>
                  </a:extLst>
                </a:gridCol>
              </a:tblGrid>
              <a:tr h="361399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Attālums kartē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Attālums dabā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71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34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 … 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dirty="0"/>
                        <a:t>2 km = 200 000 cm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322891"/>
                  </a:ext>
                </a:extLst>
              </a:tr>
            </a:tbl>
          </a:graphicData>
        </a:graphic>
      </p:graphicFrame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EDCF2DBB-17BB-1B37-6929-C0C366794A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4345" y="3373775"/>
            <a:ext cx="5254467" cy="692076"/>
          </a:xfrm>
        </p:spPr>
        <p:txBody>
          <a:bodyPr>
            <a:noAutofit/>
          </a:bodyPr>
          <a:lstStyle/>
          <a:p>
            <a:r>
              <a:rPr lang="lv-LV" sz="1800" dirty="0"/>
              <a:t>2. solis. Novērtējam sakarības starp dotajiem lielumiem, redzam, ka attālums dabā ir 10 000 reizes mazāks nekā attālums kartē, tātad skaitlis 200 000 jādala ar 10 000. Iegūstam 20. Pabeidzam aizpildīt tabulu</a:t>
            </a:r>
          </a:p>
        </p:txBody>
      </p:sp>
      <p:graphicFrame>
        <p:nvGraphicFramePr>
          <p:cNvPr id="15" name="Tabula 15">
            <a:extLst>
              <a:ext uri="{FF2B5EF4-FFF2-40B4-BE49-F238E27FC236}">
                <a16:creationId xmlns:a16="http://schemas.microsoft.com/office/drawing/2014/main" id="{37C542D9-CCB7-B693-A3D7-80616161993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109869532"/>
              </p:ext>
            </p:extLst>
          </p:nvPr>
        </p:nvGraphicFramePr>
        <p:xfrm>
          <a:off x="5935578" y="4988823"/>
          <a:ext cx="5887454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3727">
                  <a:extLst>
                    <a:ext uri="{9D8B030D-6E8A-4147-A177-3AD203B41FA5}">
                      <a16:colId xmlns:a16="http://schemas.microsoft.com/office/drawing/2014/main" val="1290468263"/>
                    </a:ext>
                  </a:extLst>
                </a:gridCol>
                <a:gridCol w="2943727">
                  <a:extLst>
                    <a:ext uri="{9D8B030D-6E8A-4147-A177-3AD203B41FA5}">
                      <a16:colId xmlns:a16="http://schemas.microsoft.com/office/drawing/2014/main" val="4227834986"/>
                    </a:ext>
                  </a:extLst>
                </a:gridCol>
              </a:tblGrid>
              <a:tr h="5688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Attālums kartē</a:t>
                      </a: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Attālums dabā</a:t>
                      </a:r>
                    </a:p>
                    <a:p>
                      <a:pPr algn="ctr"/>
                      <a:endParaRPr lang="lv-LV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952701"/>
                  </a:ext>
                </a:extLst>
              </a:tr>
              <a:tr h="3250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10 000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309901"/>
                  </a:ext>
                </a:extLst>
              </a:tr>
              <a:tr h="325047">
                <a:tc>
                  <a:txBody>
                    <a:bodyPr/>
                    <a:lstStyle/>
                    <a:p>
                      <a:pPr algn="ctr"/>
                      <a:r>
                        <a:rPr lang="lv-LV" dirty="0"/>
                        <a:t>200000 : 10000 = </a:t>
                      </a:r>
                    </a:p>
                    <a:p>
                      <a:pPr algn="ctr"/>
                      <a:r>
                        <a:rPr lang="lv-LV" dirty="0"/>
                        <a:t> = </a:t>
                      </a:r>
                      <a:r>
                        <a:rPr lang="lv-LV" dirty="0">
                          <a:highlight>
                            <a:srgbClr val="FFFF00"/>
                          </a:highlight>
                        </a:rPr>
                        <a:t>20 cm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dirty="0"/>
                        <a:t>2 km = 200 000 cm</a:t>
                      </a:r>
                    </a:p>
                    <a:p>
                      <a:pPr algn="ctr"/>
                      <a:endParaRPr lang="lv-LV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44445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DDEB4F9-4C94-C826-C126-F5A748D5651C}"/>
              </a:ext>
            </a:extLst>
          </p:cNvPr>
          <p:cNvSpPr txBox="1"/>
          <p:nvPr/>
        </p:nvSpPr>
        <p:spPr>
          <a:xfrm>
            <a:off x="816676" y="2104318"/>
            <a:ext cx="1100635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400" b="1" dirty="0"/>
              <a:t>Uzdevums.</a:t>
            </a:r>
            <a:r>
              <a:rPr lang="lv-LV" sz="2400" dirty="0"/>
              <a:t> Dots mērogs 1 : 10 000. Jāaprēķina cik liels ir attālums kartē, ja dabā šis attālums ir 2 km. </a:t>
            </a:r>
            <a:endParaRPr lang="lv-LV" sz="3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F5593B2-7224-4F2D-4BD6-96DF06689C21}"/>
              </a:ext>
            </a:extLst>
          </p:cNvPr>
          <p:cNvSpPr txBox="1"/>
          <p:nvPr/>
        </p:nvSpPr>
        <p:spPr>
          <a:xfrm>
            <a:off x="2237502" y="4926908"/>
            <a:ext cx="14598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600" dirty="0"/>
              <a:t>10 000 reizes mazāk</a:t>
            </a:r>
          </a:p>
        </p:txBody>
      </p:sp>
      <p:sp>
        <p:nvSpPr>
          <p:cNvPr id="4" name="Bultiņa: saliekta lejup 3">
            <a:extLst>
              <a:ext uri="{FF2B5EF4-FFF2-40B4-BE49-F238E27FC236}">
                <a16:creationId xmlns:a16="http://schemas.microsoft.com/office/drawing/2014/main" id="{3F9587F0-EC33-762E-EDB3-588A13F3FFDB}"/>
              </a:ext>
            </a:extLst>
          </p:cNvPr>
          <p:cNvSpPr/>
          <p:nvPr/>
        </p:nvSpPr>
        <p:spPr>
          <a:xfrm rot="10800000" flipV="1">
            <a:off x="1235242" y="4820962"/>
            <a:ext cx="2758872" cy="601859"/>
          </a:xfrm>
          <a:prstGeom prst="curved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312161"/>
      </p:ext>
    </p:extLst>
  </p:cSld>
  <p:clrMapOvr>
    <a:masterClrMapping/>
  </p:clrMapOvr>
</p:sld>
</file>

<file path=ppt/theme/theme1.xml><?xml version="1.0" encoding="utf-8"?>
<a:theme xmlns:a="http://schemas.openxmlformats.org/drawingml/2006/main" name="Berlīne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TM04033917[[fn=Berlīne]]</Template>
  <TotalTime>88</TotalTime>
  <Words>371</Words>
  <Application>Microsoft Office PowerPoint</Application>
  <PresentationFormat>Platekrāna</PresentationFormat>
  <Paragraphs>49</Paragraphs>
  <Slides>7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2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Berlīne</vt:lpstr>
      <vt:lpstr>Mērogs I</vt:lpstr>
      <vt:lpstr>Kas ir mērogs?</vt:lpstr>
      <vt:lpstr>Kā pieraksta, attēlo mērogu?</vt:lpstr>
      <vt:lpstr>Mērogs kā lielumu attiecība</vt:lpstr>
      <vt:lpstr>Mēroga attēlošana izmantojot skalu</vt:lpstr>
      <vt:lpstr>Kā aprēķināt attālumu dabā, ja zināms mērogs un attālums kartē</vt:lpstr>
      <vt:lpstr>Kā aprēķināt attālumu kartē, ja zināms mērogs un attālums dabā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Mērogs I</dc:title>
  <dc:creator>Inta Martuzāne</dc:creator>
  <cp:lastModifiedBy>Inta Martuzāne</cp:lastModifiedBy>
  <cp:revision>4</cp:revision>
  <dcterms:created xsi:type="dcterms:W3CDTF">2023-09-09T13:24:38Z</dcterms:created>
  <dcterms:modified xsi:type="dcterms:W3CDTF">2023-09-09T14:52:55Z</dcterms:modified>
</cp:coreProperties>
</file>