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1" r:id="rId2"/>
    <p:sldMasterId id="2147483693" r:id="rId3"/>
    <p:sldMasterId id="2147483710" r:id="rId4"/>
  </p:sldMasterIdLst>
  <p:sldIdLst>
    <p:sldId id="264" r:id="rId5"/>
    <p:sldId id="265" r:id="rId6"/>
    <p:sldId id="256" r:id="rId7"/>
    <p:sldId id="260" r:id="rId8"/>
    <p:sldId id="262" r:id="rId9"/>
    <p:sldId id="263" r:id="rId10"/>
    <p:sldId id="261" r:id="rId11"/>
    <p:sldId id="298" r:id="rId12"/>
    <p:sldId id="285" r:id="rId13"/>
    <p:sldId id="294" r:id="rId14"/>
    <p:sldId id="257" r:id="rId15"/>
    <p:sldId id="289" r:id="rId16"/>
    <p:sldId id="287" r:id="rId17"/>
    <p:sldId id="266" r:id="rId18"/>
    <p:sldId id="296" r:id="rId19"/>
    <p:sldId id="295" r:id="rId20"/>
    <p:sldId id="297" r:id="rId21"/>
    <p:sldId id="291" r:id="rId22"/>
    <p:sldId id="258" r:id="rId23"/>
    <p:sldId id="292" r:id="rId24"/>
    <p:sldId id="293" r:id="rId25"/>
    <p:sldId id="267" r:id="rId26"/>
    <p:sldId id="283" r:id="rId27"/>
    <p:sldId id="286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tam\Documents\Skolai\Eks_2023_rezult_analiz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tam\Documents\Skolai\Eks_2023_rezult_analiz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tam\Documents\Skolai\Eks_2023_rezult_analiz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Iegūtie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vērtējumi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pa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klasēm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1F-4C62-A0FB-7B3804ADB60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1F-4C62-A0FB-7B3804ADB609}"/>
              </c:ext>
            </c:extLst>
          </c:dPt>
          <c:cat>
            <c:strRef>
              <c:f>Lapa1!$B$66:$B$70</c:f>
              <c:strCache>
                <c:ptCount val="5"/>
                <c:pt idx="0">
                  <c:v>9.a</c:v>
                </c:pt>
                <c:pt idx="1">
                  <c:v>9.c</c:v>
                </c:pt>
                <c:pt idx="2">
                  <c:v>9.d</c:v>
                </c:pt>
                <c:pt idx="3">
                  <c:v>skolā</c:v>
                </c:pt>
                <c:pt idx="4">
                  <c:v>valstī</c:v>
                </c:pt>
              </c:strCache>
            </c:strRef>
          </c:cat>
          <c:val>
            <c:numRef>
              <c:f>Lapa1!$C$66:$C$70</c:f>
              <c:numCache>
                <c:formatCode>0</c:formatCode>
                <c:ptCount val="5"/>
                <c:pt idx="0">
                  <c:v>49.6</c:v>
                </c:pt>
                <c:pt idx="1">
                  <c:v>49.1875</c:v>
                </c:pt>
                <c:pt idx="2">
                  <c:v>38.049999999999997</c:v>
                </c:pt>
                <c:pt idx="3">
                  <c:v>43.793103448275865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1F-4C62-A0FB-7B3804ADB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915279"/>
        <c:axId val="14077711"/>
      </c:barChart>
      <c:catAx>
        <c:axId val="23891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077711"/>
        <c:crosses val="autoZero"/>
        <c:auto val="1"/>
        <c:lblAlgn val="ctr"/>
        <c:lblOffset val="100"/>
        <c:noMultiLvlLbl val="0"/>
      </c:catAx>
      <c:valAx>
        <c:axId val="14077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38915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8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Gada </a:t>
            </a:r>
            <a:r>
              <a:rPr lang="en-US" sz="2800" b="1" i="0" u="none" strike="noStrike" kern="1200" spc="0" baseline="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vērtējumu</a:t>
            </a:r>
            <a:r>
              <a:rPr lang="en-US" sz="28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2800" b="1" i="0" u="none" strike="noStrike" kern="1200" spc="0" baseline="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eksāmenu</a:t>
            </a:r>
            <a:r>
              <a:rPr lang="en-US" sz="28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i="0" u="none" strike="noStrike" kern="1200" spc="0" baseline="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vērtējumu</a:t>
            </a:r>
            <a:r>
              <a:rPr lang="en-US" sz="28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i="0" u="none" strike="noStrike" kern="1200" spc="0" baseline="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korelācija</a:t>
            </a:r>
            <a:r>
              <a:rPr lang="lv-LV" sz="28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* </a:t>
            </a:r>
          </a:p>
          <a:p>
            <a:pPr>
              <a:defRPr/>
            </a:pPr>
            <a:r>
              <a:rPr lang="lv-LV" sz="1600" b="0" i="0" u="none" strike="noStrike" normalizeH="0" baseline="0" dirty="0">
                <a:effectLst/>
              </a:rPr>
              <a:t>*Statistikas metodes ļauj analizēt arī kopsakaru starp divām dažādām datu kopām</a:t>
            </a:r>
            <a:r>
              <a:rPr lang="lv-LV" sz="1600" b="0" i="0" u="none" strike="noStrike" normalizeH="0" baseline="0" dirty="0"/>
              <a:t> 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4.771325621959966E-2"/>
          <c:y val="0.19112933447674588"/>
          <c:w val="0.89483705840213634"/>
          <c:h val="0.73220743037195923"/>
        </c:manualLayout>
      </c:layout>
      <c:scatterChart>
        <c:scatterStyle val="lineMarker"/>
        <c:varyColors val="0"/>
        <c:ser>
          <c:idx val="0"/>
          <c:order val="0"/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Lapa1!$C$2:$C$59</c:f>
              <c:numCache>
                <c:formatCode>0</c:formatCode>
                <c:ptCount val="58"/>
                <c:pt idx="0">
                  <c:v>25</c:v>
                </c:pt>
                <c:pt idx="1">
                  <c:v>23</c:v>
                </c:pt>
                <c:pt idx="2">
                  <c:v>28</c:v>
                </c:pt>
                <c:pt idx="3">
                  <c:v>48</c:v>
                </c:pt>
                <c:pt idx="4">
                  <c:v>23</c:v>
                </c:pt>
                <c:pt idx="5">
                  <c:v>27</c:v>
                </c:pt>
                <c:pt idx="6">
                  <c:v>71</c:v>
                </c:pt>
                <c:pt idx="7">
                  <c:v>20</c:v>
                </c:pt>
                <c:pt idx="8">
                  <c:v>30</c:v>
                </c:pt>
                <c:pt idx="9">
                  <c:v>41</c:v>
                </c:pt>
                <c:pt idx="10">
                  <c:v>12</c:v>
                </c:pt>
                <c:pt idx="11">
                  <c:v>22</c:v>
                </c:pt>
                <c:pt idx="12">
                  <c:v>84</c:v>
                </c:pt>
                <c:pt idx="13">
                  <c:v>18</c:v>
                </c:pt>
                <c:pt idx="14">
                  <c:v>60</c:v>
                </c:pt>
                <c:pt idx="15">
                  <c:v>36</c:v>
                </c:pt>
                <c:pt idx="16">
                  <c:v>76</c:v>
                </c:pt>
                <c:pt idx="17">
                  <c:v>48</c:v>
                </c:pt>
                <c:pt idx="18">
                  <c:v>18</c:v>
                </c:pt>
                <c:pt idx="19">
                  <c:v>51</c:v>
                </c:pt>
                <c:pt idx="20">
                  <c:v>18</c:v>
                </c:pt>
                <c:pt idx="21">
                  <c:v>22</c:v>
                </c:pt>
                <c:pt idx="22">
                  <c:v>10</c:v>
                </c:pt>
                <c:pt idx="23">
                  <c:v>11</c:v>
                </c:pt>
                <c:pt idx="24">
                  <c:v>91</c:v>
                </c:pt>
                <c:pt idx="25">
                  <c:v>66</c:v>
                </c:pt>
                <c:pt idx="26">
                  <c:v>86</c:v>
                </c:pt>
                <c:pt idx="27">
                  <c:v>68</c:v>
                </c:pt>
                <c:pt idx="28">
                  <c:v>18</c:v>
                </c:pt>
                <c:pt idx="29">
                  <c:v>10</c:v>
                </c:pt>
                <c:pt idx="30">
                  <c:v>51</c:v>
                </c:pt>
                <c:pt idx="31">
                  <c:v>10</c:v>
                </c:pt>
                <c:pt idx="32">
                  <c:v>89</c:v>
                </c:pt>
                <c:pt idx="33">
                  <c:v>53</c:v>
                </c:pt>
                <c:pt idx="34">
                  <c:v>86</c:v>
                </c:pt>
                <c:pt idx="35">
                  <c:v>98</c:v>
                </c:pt>
                <c:pt idx="36">
                  <c:v>0</c:v>
                </c:pt>
                <c:pt idx="37">
                  <c:v>0</c:v>
                </c:pt>
                <c:pt idx="38">
                  <c:v>90</c:v>
                </c:pt>
                <c:pt idx="39">
                  <c:v>63</c:v>
                </c:pt>
                <c:pt idx="40">
                  <c:v>15</c:v>
                </c:pt>
                <c:pt idx="41">
                  <c:v>23</c:v>
                </c:pt>
                <c:pt idx="42">
                  <c:v>63</c:v>
                </c:pt>
                <c:pt idx="43">
                  <c:v>53</c:v>
                </c:pt>
                <c:pt idx="44">
                  <c:v>27</c:v>
                </c:pt>
                <c:pt idx="45">
                  <c:v>67</c:v>
                </c:pt>
                <c:pt idx="46">
                  <c:v>57</c:v>
                </c:pt>
                <c:pt idx="47">
                  <c:v>18</c:v>
                </c:pt>
                <c:pt idx="48">
                  <c:v>45</c:v>
                </c:pt>
                <c:pt idx="49">
                  <c:v>66</c:v>
                </c:pt>
                <c:pt idx="50">
                  <c:v>28</c:v>
                </c:pt>
                <c:pt idx="51">
                  <c:v>18</c:v>
                </c:pt>
                <c:pt idx="52">
                  <c:v>26</c:v>
                </c:pt>
                <c:pt idx="53">
                  <c:v>69</c:v>
                </c:pt>
                <c:pt idx="54">
                  <c:v>43</c:v>
                </c:pt>
                <c:pt idx="55">
                  <c:v>80</c:v>
                </c:pt>
                <c:pt idx="56">
                  <c:v>61</c:v>
                </c:pt>
                <c:pt idx="57">
                  <c:v>80</c:v>
                </c:pt>
              </c:numCache>
            </c:numRef>
          </c:xVal>
          <c:yVal>
            <c:numRef>
              <c:f>Lapa1!$N$2:$N$59</c:f>
              <c:numCache>
                <c:formatCode>0</c:formatCode>
                <c:ptCount val="58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5</c:v>
                </c:pt>
                <c:pt idx="12">
                  <c:v>9</c:v>
                </c:pt>
                <c:pt idx="13">
                  <c:v>3</c:v>
                </c:pt>
                <c:pt idx="14">
                  <c:v>6</c:v>
                </c:pt>
                <c:pt idx="15">
                  <c:v>6</c:v>
                </c:pt>
                <c:pt idx="16">
                  <c:v>8</c:v>
                </c:pt>
                <c:pt idx="17">
                  <c:v>6</c:v>
                </c:pt>
                <c:pt idx="18">
                  <c:v>4</c:v>
                </c:pt>
                <c:pt idx="19">
                  <c:v>5</c:v>
                </c:pt>
                <c:pt idx="20">
                  <c:v>5</c:v>
                </c:pt>
                <c:pt idx="21">
                  <c:v>4</c:v>
                </c:pt>
                <c:pt idx="22">
                  <c:v>2</c:v>
                </c:pt>
                <c:pt idx="23">
                  <c:v>3</c:v>
                </c:pt>
                <c:pt idx="24">
                  <c:v>9</c:v>
                </c:pt>
                <c:pt idx="25">
                  <c:v>7</c:v>
                </c:pt>
                <c:pt idx="26">
                  <c:v>9</c:v>
                </c:pt>
                <c:pt idx="27">
                  <c:v>8</c:v>
                </c:pt>
                <c:pt idx="28">
                  <c:v>5</c:v>
                </c:pt>
                <c:pt idx="29">
                  <c:v>4</c:v>
                </c:pt>
                <c:pt idx="30">
                  <c:v>5</c:v>
                </c:pt>
                <c:pt idx="31">
                  <c:v>4</c:v>
                </c:pt>
                <c:pt idx="32">
                  <c:v>9</c:v>
                </c:pt>
                <c:pt idx="33">
                  <c:v>6</c:v>
                </c:pt>
                <c:pt idx="34">
                  <c:v>9</c:v>
                </c:pt>
                <c:pt idx="35">
                  <c:v>10</c:v>
                </c:pt>
                <c:pt idx="36">
                  <c:v>3</c:v>
                </c:pt>
                <c:pt idx="37">
                  <c:v>3</c:v>
                </c:pt>
                <c:pt idx="38">
                  <c:v>8</c:v>
                </c:pt>
                <c:pt idx="39">
                  <c:v>8</c:v>
                </c:pt>
                <c:pt idx="40">
                  <c:v>3</c:v>
                </c:pt>
                <c:pt idx="41">
                  <c:v>4</c:v>
                </c:pt>
                <c:pt idx="42">
                  <c:v>8</c:v>
                </c:pt>
                <c:pt idx="43">
                  <c:v>5</c:v>
                </c:pt>
                <c:pt idx="44">
                  <c:v>4</c:v>
                </c:pt>
                <c:pt idx="45">
                  <c:v>8</c:v>
                </c:pt>
                <c:pt idx="46">
                  <c:v>6</c:v>
                </c:pt>
                <c:pt idx="47">
                  <c:v>4</c:v>
                </c:pt>
                <c:pt idx="48">
                  <c:v>5</c:v>
                </c:pt>
                <c:pt idx="49">
                  <c:v>8</c:v>
                </c:pt>
                <c:pt idx="50">
                  <c:v>5</c:v>
                </c:pt>
                <c:pt idx="51">
                  <c:v>4</c:v>
                </c:pt>
                <c:pt idx="52">
                  <c:v>5</c:v>
                </c:pt>
                <c:pt idx="53">
                  <c:v>7</c:v>
                </c:pt>
                <c:pt idx="54">
                  <c:v>6</c:v>
                </c:pt>
                <c:pt idx="55">
                  <c:v>9</c:v>
                </c:pt>
                <c:pt idx="56">
                  <c:v>7</c:v>
                </c:pt>
                <c:pt idx="57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52-4A9B-8DDD-310AE5CD0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799807"/>
        <c:axId val="300887279"/>
      </c:scatterChart>
      <c:valAx>
        <c:axId val="359799807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00887279"/>
        <c:crosses val="autoZero"/>
        <c:crossBetween val="midCat"/>
      </c:valAx>
      <c:valAx>
        <c:axId val="300887279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597998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800" b="1" dirty="0"/>
              <a:t>Gada vērtējumu un eksāmena</a:t>
            </a:r>
            <a:r>
              <a:rPr lang="lv-LV" sz="2800" b="1" baseline="0" dirty="0"/>
              <a:t> vērtējumu salīdzinājums</a:t>
            </a:r>
            <a:endParaRPr lang="lv-LV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Lapa1!$C$65</c:f>
              <c:strCache>
                <c:ptCount val="1"/>
                <c:pt idx="0">
                  <c:v>Eks vērt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Lapa1!$B$66:$B$70</c:f>
              <c:strCache>
                <c:ptCount val="5"/>
                <c:pt idx="0">
                  <c:v>9.a</c:v>
                </c:pt>
                <c:pt idx="1">
                  <c:v>9.c</c:v>
                </c:pt>
                <c:pt idx="2">
                  <c:v>9.d</c:v>
                </c:pt>
                <c:pt idx="3">
                  <c:v>skolā</c:v>
                </c:pt>
                <c:pt idx="4">
                  <c:v>valstī</c:v>
                </c:pt>
              </c:strCache>
            </c:strRef>
          </c:cat>
          <c:val>
            <c:numRef>
              <c:f>Lapa1!$C$66:$C$70</c:f>
              <c:numCache>
                <c:formatCode>0</c:formatCode>
                <c:ptCount val="5"/>
                <c:pt idx="0">
                  <c:v>49.6</c:v>
                </c:pt>
                <c:pt idx="1">
                  <c:v>49.1875</c:v>
                </c:pt>
                <c:pt idx="2">
                  <c:v>38.049999999999997</c:v>
                </c:pt>
                <c:pt idx="3">
                  <c:v>43.793103448275865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8-4CD8-8E60-102579EFBD6C}"/>
            </c:ext>
          </c:extLst>
        </c:ser>
        <c:ser>
          <c:idx val="1"/>
          <c:order val="1"/>
          <c:tx>
            <c:strRef>
              <c:f>Lapa1!$D$65</c:f>
              <c:strCache>
                <c:ptCount val="1"/>
                <c:pt idx="0">
                  <c:v>Gada vērtējums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Lapa1!$B$66:$B$70</c:f>
              <c:strCache>
                <c:ptCount val="5"/>
                <c:pt idx="0">
                  <c:v>9.a</c:v>
                </c:pt>
                <c:pt idx="1">
                  <c:v>9.c</c:v>
                </c:pt>
                <c:pt idx="2">
                  <c:v>9.d</c:v>
                </c:pt>
                <c:pt idx="3">
                  <c:v>skolā</c:v>
                </c:pt>
                <c:pt idx="4">
                  <c:v>valstī</c:v>
                </c:pt>
              </c:strCache>
            </c:strRef>
          </c:cat>
          <c:val>
            <c:numRef>
              <c:f>Lapa1!$D$66:$D$70</c:f>
              <c:numCache>
                <c:formatCode>0.0</c:formatCode>
                <c:ptCount val="5"/>
                <c:pt idx="0">
                  <c:v>61.5</c:v>
                </c:pt>
                <c:pt idx="1">
                  <c:v>61.875</c:v>
                </c:pt>
                <c:pt idx="2">
                  <c:v>52</c:v>
                </c:pt>
                <c:pt idx="3" formatCode="0">
                  <c:v>57.241379310344833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38-4CD8-8E60-102579EFB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549023"/>
        <c:axId val="206906479"/>
      </c:barChart>
      <c:catAx>
        <c:axId val="31754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6906479"/>
        <c:crosses val="autoZero"/>
        <c:auto val="1"/>
        <c:lblAlgn val="ctr"/>
        <c:lblOffset val="100"/>
        <c:noMultiLvlLbl val="0"/>
      </c:catAx>
      <c:valAx>
        <c:axId val="20690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754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Eksāmenu rezultātu sadalījums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45963444879654E-2"/>
          <c:y val="6.1493258202290187E-2"/>
          <c:w val="0.7936658980330793"/>
          <c:h val="0.879236217987724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295-4E74-BED5-1565B66482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295-4E74-BED5-1565B66482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295-4E74-BED5-1565B66482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295-4E74-BED5-1565B66482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295-4E74-BED5-1565B66482B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Lapa1!$B$72:$B$76</c:f>
              <c:strCache>
                <c:ptCount val="5"/>
                <c:pt idx="0">
                  <c:v>Saņēmuši mazāk par 10% (1 balle)</c:v>
                </c:pt>
                <c:pt idx="1">
                  <c:v>Saņēmuši 10% - 14% (2 balles)</c:v>
                </c:pt>
                <c:pt idx="2">
                  <c:v>Saņēmuši 15% - 32% (3 balles)</c:v>
                </c:pt>
                <c:pt idx="3">
                  <c:v>Saņēmuši no 33% - 69% (4 - 6 balles)</c:v>
                </c:pt>
                <c:pt idx="4">
                  <c:v>Vairāk par 70% (7 un vairāk balles)</c:v>
                </c:pt>
              </c:strCache>
            </c:strRef>
          </c:cat>
          <c:val>
            <c:numRef>
              <c:f>Lapa1!$C$72:$C$76</c:f>
              <c:numCache>
                <c:formatCode>0</c:formatCode>
                <c:ptCount val="5"/>
                <c:pt idx="0">
                  <c:v>2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95-4E74-BED5-1565B66482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0.76921</cdr:x>
      <cdr:y>0.69221</cdr:y>
    </cdr:from>
    <cdr:to>
      <cdr:x>0.95603</cdr:x>
      <cdr:y>0.97872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B6E81C9-10C2-7DB9-C776-1BDF294C78F2}"/>
            </a:ext>
          </a:extLst>
        </cdr:cNvPr>
        <cdr:cNvSpPr txBox="1"/>
      </cdr:nvSpPr>
      <cdr:spPr>
        <a:xfrm xmlns:a="http://schemas.openxmlformats.org/drawingml/2006/main">
          <a:off x="8388238" y="3856343"/>
          <a:ext cx="2037348" cy="1596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1800" dirty="0"/>
            <a:t>3% ir 2 skolēni</a:t>
          </a:r>
        </a:p>
        <a:p xmlns:a="http://schemas.openxmlformats.org/drawingml/2006/main">
          <a:r>
            <a:rPr lang="lv-LV" sz="1800" dirty="0"/>
            <a:t>8% ir 5 skolēni</a:t>
          </a:r>
        </a:p>
        <a:p xmlns:a="http://schemas.openxmlformats.org/drawingml/2006/main">
          <a:r>
            <a:rPr lang="lv-LV" sz="1800" dirty="0"/>
            <a:t>32% ir 20 skolēni</a:t>
          </a:r>
        </a:p>
        <a:p xmlns:a="http://schemas.openxmlformats.org/drawingml/2006/main">
          <a:r>
            <a:rPr lang="lv-LV" sz="1800" dirty="0"/>
            <a:t>40% ir 25 skolēni</a:t>
          </a:r>
        </a:p>
        <a:p xmlns:a="http://schemas.openxmlformats.org/drawingml/2006/main">
          <a:r>
            <a:rPr lang="lv-LV" sz="1800" dirty="0"/>
            <a:t>17% ir 10 skolēni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86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62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3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87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87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02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12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52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79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77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4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60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3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6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6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13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94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46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2667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0793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2474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794489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29931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70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61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83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7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16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0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3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99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23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42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61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29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382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91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438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31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7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3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30375" y="2827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2049" name="Attēls 1" descr="http://www.rinuzi.lv/f/news/s/56081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3533">
            <a:off x="1143885" y="1526466"/>
            <a:ext cx="4365047" cy="323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9549" y="1905007"/>
            <a:ext cx="10202252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altLang="lv-LV" sz="7200" dirty="0"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altLang="lv-LV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696" y="745412"/>
            <a:ext cx="8259839" cy="536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94640" algn="r">
              <a:lnSpc>
                <a:spcPct val="107000"/>
              </a:lnSpc>
              <a:spcAft>
                <a:spcPts val="800"/>
              </a:spcAft>
            </a:pPr>
            <a: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 tev katra skolas diena</a:t>
            </a:r>
            <a:b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Vienmēr īpaša un viena.</a:t>
            </a:r>
            <a:b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 Tev prātā jaukas domas</a:t>
            </a:r>
            <a:b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ik rītu laba oma.</a:t>
            </a:r>
            <a:b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 Tev skolā labi iet,</a:t>
            </a:r>
            <a:b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Desmitnieki somā lien.</a:t>
            </a:r>
            <a:b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Zināšanas galvā liec,</a:t>
            </a:r>
            <a:b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dirty="0">
                <a:solidFill>
                  <a:srgbClr val="6049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Slinkumu gan laukā triec!</a:t>
            </a:r>
          </a:p>
          <a:p>
            <a:pPr indent="-294640" algn="r"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solidFill>
                  <a:srgbClr val="6049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lv-LV" sz="2800" dirty="0">
                <a:solidFill>
                  <a:srgbClr val="6049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Autors nezināms</a:t>
            </a:r>
            <a:r>
              <a:rPr lang="lv-LV" sz="1200" dirty="0">
                <a:solidFill>
                  <a:srgbClr val="6049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lv-LV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6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8B4A6E-407D-E6D7-A3F1-F4BA87D7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/>
              <a:t>Jauna vērtēšanas tabula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4C443141-81A2-494E-BB8A-0367CC3C6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845" y="2474761"/>
            <a:ext cx="10694412" cy="1343260"/>
          </a:xfrm>
        </p:spPr>
      </p:pic>
    </p:spTree>
    <p:extLst>
      <p:ext uri="{BB962C8B-B14F-4D97-AF65-F5344CB8AC3E}">
        <p14:creationId xmlns:p14="http://schemas.microsoft.com/office/powerpoint/2010/main" val="245272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3D9ED3-AB30-EAB9-FCF4-0E0C481D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5814"/>
          </a:xfrm>
        </p:spPr>
        <p:txBody>
          <a:bodyPr/>
          <a:lstStyle/>
          <a:p>
            <a:pPr algn="ctr"/>
            <a:r>
              <a:rPr lang="lv-LV" b="1" dirty="0"/>
              <a:t>Noteikumi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C350C89-B63E-2BB8-C862-ED4C6424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9" y="1845734"/>
            <a:ext cx="11459183" cy="4023360"/>
          </a:xfrm>
        </p:spPr>
        <p:txBody>
          <a:bodyPr>
            <a:normAutofit/>
          </a:bodyPr>
          <a:lstStyle/>
          <a:p>
            <a:r>
              <a:rPr lang="lv-LV" sz="3600" b="1" dirty="0"/>
              <a:t>Stundās telefonus, </a:t>
            </a:r>
            <a:r>
              <a:rPr lang="lv-LV" sz="3600" b="1" dirty="0" err="1"/>
              <a:t>viedierīces</a:t>
            </a:r>
            <a:r>
              <a:rPr lang="lv-LV" sz="3600" b="1" dirty="0"/>
              <a:t> u. tml. lietot drīkst tikai ar skolotājas atļauju</a:t>
            </a:r>
          </a:p>
          <a:p>
            <a:endParaRPr lang="lv-LV" sz="3600" b="1" dirty="0"/>
          </a:p>
          <a:p>
            <a:r>
              <a:rPr lang="lv-LV" sz="3600" b="1" dirty="0"/>
              <a:t>Pārbaudes darbu laikā </a:t>
            </a:r>
            <a:r>
              <a:rPr lang="lv-LV" sz="3600" b="1" u="sng" dirty="0"/>
              <a:t>somas</a:t>
            </a:r>
            <a:r>
              <a:rPr lang="lv-LV" sz="3600" b="1" dirty="0"/>
              <a:t>, telefoni, </a:t>
            </a:r>
            <a:r>
              <a:rPr lang="lv-LV" sz="3600" b="1" dirty="0" err="1"/>
              <a:t>viedierīces</a:t>
            </a:r>
            <a:r>
              <a:rPr lang="lv-LV" sz="3600" b="1" dirty="0"/>
              <a:t> u. tml. atrodas skolotājas norādītajā vietā – klases aizmugurē</a:t>
            </a:r>
          </a:p>
        </p:txBody>
      </p:sp>
    </p:spTree>
    <p:extLst>
      <p:ext uri="{BB962C8B-B14F-4D97-AF65-F5344CB8AC3E}">
        <p14:creationId xmlns:p14="http://schemas.microsoft.com/office/powerpoint/2010/main" val="156162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9B8F05-CB3C-BCE1-2C67-F3437FEB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43" y="286603"/>
            <a:ext cx="10542837" cy="1450757"/>
          </a:xfrm>
        </p:spPr>
        <p:txBody>
          <a:bodyPr>
            <a:noAutofit/>
          </a:bodyPr>
          <a:lstStyle/>
          <a:p>
            <a:pPr algn="ctr"/>
            <a:r>
              <a:rPr lang="lv-LV" sz="5400" b="1" dirty="0"/>
              <a:t>Stundās, mājas darbiem, patstāvīgam darbam izmantosim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87E3FA0-C02C-E7EA-EAE7-E78504CE9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7291"/>
            <a:ext cx="10058400" cy="4023360"/>
          </a:xfrm>
        </p:spPr>
        <p:txBody>
          <a:bodyPr>
            <a:normAutofit fontScale="85000" lnSpcReduction="20000"/>
          </a:bodyPr>
          <a:lstStyle/>
          <a:p>
            <a:r>
              <a:rPr lang="lv-LV" sz="4000" dirty="0"/>
              <a:t>Soma.lv </a:t>
            </a:r>
          </a:p>
          <a:p>
            <a:r>
              <a:rPr lang="lv-LV" sz="4000" dirty="0"/>
              <a:t>Uzdevumi.lv</a:t>
            </a:r>
          </a:p>
          <a:p>
            <a:r>
              <a:rPr lang="lv-LV" sz="4000" dirty="0"/>
              <a:t>Maconis.zvaigzne.lv</a:t>
            </a:r>
          </a:p>
          <a:p>
            <a:r>
              <a:rPr lang="lv-LV" sz="4000" dirty="0"/>
              <a:t>Mācību grāmatu</a:t>
            </a:r>
          </a:p>
          <a:p>
            <a:r>
              <a:rPr lang="lv-LV" sz="4000" dirty="0"/>
              <a:t>Darba lapas</a:t>
            </a:r>
          </a:p>
          <a:p>
            <a:r>
              <a:rPr lang="lv-LV" sz="4000" dirty="0"/>
              <a:t>Koplietošanas mapi </a:t>
            </a:r>
            <a:r>
              <a:rPr lang="lv-LV" sz="4000" dirty="0" err="1"/>
              <a:t>google</a:t>
            </a:r>
            <a:r>
              <a:rPr lang="lv-LV" sz="4000" dirty="0"/>
              <a:t> diskā</a:t>
            </a:r>
          </a:p>
          <a:p>
            <a:r>
              <a:rPr lang="lv-LV" sz="4000" dirty="0"/>
              <a:t>intasmatematika.mozello.lv (pagaidām nav pieejams)</a:t>
            </a:r>
          </a:p>
          <a:p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287045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AAD1194-AA0E-72B4-46A0-4ADF4552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7200" b="1" dirty="0"/>
              <a:t>Piedāvāju šādas ZPD tēmas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D84E4DE-304D-82FF-CD32-5D10EC75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470025" lvl="8" indent="-1109663">
              <a:buNone/>
            </a:pPr>
            <a:endParaRPr lang="lv-LV" sz="4000" b="1" dirty="0"/>
          </a:p>
          <a:p>
            <a:pPr marL="808038" lvl="8" indent="-447675"/>
            <a:r>
              <a:rPr lang="lv-LV" sz="4000" dirty="0"/>
              <a:t>Matemātiskās spēles matemātikas labākai apguvei</a:t>
            </a:r>
          </a:p>
          <a:p>
            <a:pPr marL="808038" lvl="8" indent="-447675"/>
            <a:r>
              <a:rPr lang="lv-LV" sz="4000" dirty="0"/>
              <a:t>… (garuma, platuma) mērvienības ārpus s</a:t>
            </a:r>
            <a:r>
              <a:rPr lang="en-GB" sz="4000" dirty="0" err="1"/>
              <a:t>tarptautiskā</a:t>
            </a:r>
            <a:r>
              <a:rPr lang="lv-LV" sz="4000" dirty="0"/>
              <a:t>s</a:t>
            </a:r>
            <a:r>
              <a:rPr lang="en-GB" sz="4000" dirty="0"/>
              <a:t> </a:t>
            </a:r>
            <a:r>
              <a:rPr lang="en-GB" sz="4000" dirty="0" err="1"/>
              <a:t>mērvienību</a:t>
            </a:r>
            <a:r>
              <a:rPr lang="en-GB" sz="4000" dirty="0"/>
              <a:t> </a:t>
            </a:r>
            <a:r>
              <a:rPr lang="en-GB" sz="4000" dirty="0" err="1"/>
              <a:t>sistēma</a:t>
            </a:r>
            <a:r>
              <a:rPr lang="lv-LV" sz="4000" dirty="0"/>
              <a:t>s</a:t>
            </a:r>
          </a:p>
          <a:p>
            <a:pPr marL="808038" lvl="8" indent="-447675"/>
            <a:r>
              <a:rPr lang="lv-LV" sz="4000" dirty="0"/>
              <a:t>Mākslīgā intelekta izmantošanas iespējas matemātikas labākai apguvei</a:t>
            </a:r>
          </a:p>
          <a:p>
            <a:pPr marL="808038" lvl="8" indent="-447675"/>
            <a:r>
              <a:rPr lang="lv-LV" sz="4000" dirty="0"/>
              <a:t>Skaitīšanas sistēmas</a:t>
            </a:r>
            <a:r>
              <a:rPr lang="en-GB" sz="4000" dirty="0"/>
              <a:t> </a:t>
            </a:r>
            <a:r>
              <a:rPr lang="lv-LV" sz="4000" dirty="0"/>
              <a:t>un to pielietojums	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4849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9B8F05-CB3C-BCE1-2C67-F3437FEB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7200" b="1" dirty="0"/>
              <a:t>Eksāmens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87E3FA0-C02C-E7EA-EAE7-E78504CE9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sz="4000" dirty="0"/>
              <a:t>4. jūnijā</a:t>
            </a:r>
          </a:p>
          <a:p>
            <a:r>
              <a:rPr lang="lv-LV" sz="4000" dirty="0"/>
              <a:t>Centralizēts (labošanu organizē VISC)</a:t>
            </a:r>
          </a:p>
          <a:p>
            <a:r>
              <a:rPr lang="lv-LV" sz="4000" dirty="0"/>
              <a:t>Otrajā daļā būs jālieto zinātniskie kalkulatori</a:t>
            </a:r>
          </a:p>
          <a:p>
            <a:r>
              <a:rPr lang="lv-LV" sz="4000" dirty="0"/>
              <a:t>Iekļauti konstruēšanas uzdevumi, pierādījumu uzdevumi, skaidrojumi</a:t>
            </a:r>
          </a:p>
          <a:p>
            <a:r>
              <a:rPr lang="lv-LV" sz="4000" dirty="0"/>
              <a:t>Tiks vērtēts arī matemātiskās valodas lietojums</a:t>
            </a:r>
          </a:p>
        </p:txBody>
      </p:sp>
    </p:spTree>
    <p:extLst>
      <p:ext uri="{BB962C8B-B14F-4D97-AF65-F5344CB8AC3E}">
        <p14:creationId xmlns:p14="http://schemas.microsoft.com/office/powerpoint/2010/main" val="23789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35354DA-2329-DB3B-7B1F-EC322E87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/>
              <a:t>Eksāmens 2 daļās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435F4971-316A-4E04-D47B-C8F1C54F2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318" y="2278324"/>
            <a:ext cx="10914780" cy="2236525"/>
          </a:xfrm>
        </p:spPr>
      </p:pic>
    </p:spTree>
    <p:extLst>
      <p:ext uri="{BB962C8B-B14F-4D97-AF65-F5344CB8AC3E}">
        <p14:creationId xmlns:p14="http://schemas.microsoft.com/office/powerpoint/2010/main" val="31687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92D9899-3B31-6F31-E748-66C57D99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/>
              <a:t>Eksāmena saturs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996FBE82-E3CF-AF90-1551-EF2393A8D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56" y="1970663"/>
            <a:ext cx="11590867" cy="3382387"/>
          </a:xfrm>
        </p:spPr>
      </p:pic>
    </p:spTree>
    <p:extLst>
      <p:ext uri="{BB962C8B-B14F-4D97-AF65-F5344CB8AC3E}">
        <p14:creationId xmlns:p14="http://schemas.microsoft.com/office/powerpoint/2010/main" val="428924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F0A038B-526A-9A8C-3EC6-E7B37829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5400" b="1" dirty="0"/>
              <a:t>Lai labāk sagatavotos eksāmenam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8033107-74E5-5287-428C-EE9802F44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sz="4800" dirty="0"/>
              <a:t>Konsultācija 1 reizi nedēļā, kurā mācīsimies to, kas jau būtu jāmāk un trenēsimies eksāmenam</a:t>
            </a:r>
          </a:p>
          <a:p>
            <a:endParaRPr lang="lv-LV" sz="4800" dirty="0"/>
          </a:p>
          <a:p>
            <a:r>
              <a:rPr lang="lv-LV" sz="4800" dirty="0"/>
              <a:t>Sāksim ar izteiksmju vienkāršošanu un izteiksmes vērtības aprēķināšanu</a:t>
            </a:r>
          </a:p>
        </p:txBody>
      </p:sp>
    </p:spTree>
    <p:extLst>
      <p:ext uri="{BB962C8B-B14F-4D97-AF65-F5344CB8AC3E}">
        <p14:creationId xmlns:p14="http://schemas.microsoft.com/office/powerpoint/2010/main" val="3245922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C340AB8-DF9A-6C14-F9CD-E66478C52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9965" y="1989304"/>
            <a:ext cx="6710148" cy="2268559"/>
          </a:xfrm>
        </p:spPr>
        <p:txBody>
          <a:bodyPr>
            <a:normAutofit fontScale="90000"/>
          </a:bodyPr>
          <a:lstStyle/>
          <a:p>
            <a:r>
              <a:rPr lang="lv-LV" dirty="0"/>
              <a:t>Matemātikas centralizētā eksāmena rezultāti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34BBB8D-1CCA-F1F4-434D-0A08C806E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965" y="4777379"/>
            <a:ext cx="8664647" cy="1126283"/>
          </a:xfrm>
        </p:spPr>
        <p:txBody>
          <a:bodyPr/>
          <a:lstStyle/>
          <a:p>
            <a:r>
              <a:rPr lang="lv-LV" dirty="0"/>
              <a:t>2022./2023.</a:t>
            </a:r>
          </a:p>
        </p:txBody>
      </p:sp>
    </p:spTree>
    <p:extLst>
      <p:ext uri="{BB962C8B-B14F-4D97-AF65-F5344CB8AC3E}">
        <p14:creationId xmlns:p14="http://schemas.microsoft.com/office/powerpoint/2010/main" val="121865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292213-A9FD-4F86-8DB0-CB435F3287CB}"/>
              </a:ext>
            </a:extLst>
          </p:cNvPr>
          <p:cNvGraphicFramePr>
            <a:graphicFrameLocks/>
          </p:cNvGraphicFramePr>
          <p:nvPr/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22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574D3040-378C-49A3-7507-020F45CDB91C}"/>
              </a:ext>
            </a:extLst>
          </p:cNvPr>
          <p:cNvSpPr/>
          <p:nvPr/>
        </p:nvSpPr>
        <p:spPr>
          <a:xfrm>
            <a:off x="1118996" y="1565918"/>
            <a:ext cx="9954008" cy="21236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Vai esat kļuvuši nopietnāki, </a:t>
            </a:r>
          </a:p>
          <a:p>
            <a:pPr algn="ctr"/>
            <a:r>
              <a:rPr lang="lv-LV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pieaugušāki</a:t>
            </a:r>
            <a:r>
              <a:rPr lang="lv-LV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atbildīgāki?</a:t>
            </a:r>
          </a:p>
        </p:txBody>
      </p:sp>
    </p:spTree>
    <p:extLst>
      <p:ext uri="{BB962C8B-B14F-4D97-AF65-F5344CB8AC3E}">
        <p14:creationId xmlns:p14="http://schemas.microsoft.com/office/powerpoint/2010/main" val="3578887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05C2F2E-AFF3-4F8F-869C-97A606D4631E}"/>
              </a:ext>
            </a:extLst>
          </p:cNvPr>
          <p:cNvGraphicFramePr>
            <a:graphicFrameLocks/>
          </p:cNvGraphicFramePr>
          <p:nvPr/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78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E76E6E3F-7B41-E3FF-553C-B3DFE340C6B8}"/>
              </a:ext>
            </a:extLst>
          </p:cNvPr>
          <p:cNvGraphicFramePr>
            <a:graphicFrameLocks/>
          </p:cNvGraphicFramePr>
          <p:nvPr/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547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ED384341-F115-DD74-E4E0-59022F6F4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882663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956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D6CDE4D-5E3A-4B6A-AB05-1A50BA8F3753}"/>
              </a:ext>
            </a:extLst>
          </p:cNvPr>
          <p:cNvSpPr/>
          <p:nvPr/>
        </p:nvSpPr>
        <p:spPr>
          <a:xfrm>
            <a:off x="2470825" y="1955657"/>
            <a:ext cx="73638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6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Jautājumi…</a:t>
            </a:r>
          </a:p>
        </p:txBody>
      </p:sp>
    </p:spTree>
    <p:extLst>
      <p:ext uri="{BB962C8B-B14F-4D97-AF65-F5344CB8AC3E}">
        <p14:creationId xmlns:p14="http://schemas.microsoft.com/office/powerpoint/2010/main" val="3722296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D6CDE4D-5E3A-4B6A-AB05-1A50BA8F3753}"/>
              </a:ext>
            </a:extLst>
          </p:cNvPr>
          <p:cNvSpPr/>
          <p:nvPr/>
        </p:nvSpPr>
        <p:spPr>
          <a:xfrm>
            <a:off x="2470825" y="1955657"/>
            <a:ext cx="73638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6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Anketas…</a:t>
            </a:r>
          </a:p>
        </p:txBody>
      </p:sp>
    </p:spTree>
    <p:extLst>
      <p:ext uri="{BB962C8B-B14F-4D97-AF65-F5344CB8AC3E}">
        <p14:creationId xmlns:p14="http://schemas.microsoft.com/office/powerpoint/2010/main" val="2141749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D6CDE4D-5E3A-4B6A-AB05-1A50BA8F3753}"/>
              </a:ext>
            </a:extLst>
          </p:cNvPr>
          <p:cNvSpPr/>
          <p:nvPr/>
        </p:nvSpPr>
        <p:spPr>
          <a:xfrm>
            <a:off x="2470825" y="1955657"/>
            <a:ext cx="73638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6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Kā neuztraukties…</a:t>
            </a:r>
          </a:p>
        </p:txBody>
      </p:sp>
    </p:spTree>
    <p:extLst>
      <p:ext uri="{BB962C8B-B14F-4D97-AF65-F5344CB8AC3E}">
        <p14:creationId xmlns:p14="http://schemas.microsoft.com/office/powerpoint/2010/main" val="153796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0D8E56-D2E4-E6C0-053F-FBD0B80B5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6000" b="1" dirty="0" err="1"/>
              <a:t>mATEMĀTIKA</a:t>
            </a:r>
            <a:r>
              <a:rPr lang="lv-LV" sz="6000" b="1" dirty="0"/>
              <a:t> 9. klasēm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913C6A9E-66BD-53B6-1DE7-D2DC40E30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sz="3200" b="1" dirty="0"/>
              <a:t>2023./2024. MĀCĪBU GADS </a:t>
            </a:r>
          </a:p>
          <a:p>
            <a:pPr algn="r"/>
            <a:r>
              <a:rPr lang="lv-LV" sz="3200" b="1" dirty="0"/>
              <a:t>Sk. Inta </a:t>
            </a:r>
            <a:r>
              <a:rPr lang="lv-LV" sz="3200" b="1" dirty="0" err="1"/>
              <a:t>martuzāne</a:t>
            </a:r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46987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Nepieciešamais matemātikas stundās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1" y="1940942"/>
            <a:ext cx="9262818" cy="3880773"/>
          </a:xfrm>
        </p:spPr>
        <p:txBody>
          <a:bodyPr>
            <a:normAutofit fontScale="92500" lnSpcReduction="20000"/>
          </a:bodyPr>
          <a:lstStyle/>
          <a:p>
            <a:endParaRPr lang="lv-LV" dirty="0"/>
          </a:p>
          <a:p>
            <a:r>
              <a:rPr lang="lv-LV" sz="3600" dirty="0"/>
              <a:t>Pierakstu klade (vēlams 96 lpp.)</a:t>
            </a:r>
          </a:p>
          <a:p>
            <a:r>
              <a:rPr lang="lv-LV" sz="3600" dirty="0"/>
              <a:t>Pildspalva, zīmulis, 2 </a:t>
            </a:r>
            <a:r>
              <a:rPr lang="lv-LV" sz="3600" b="1" dirty="0"/>
              <a:t>taisnstūrveida</a:t>
            </a:r>
            <a:r>
              <a:rPr lang="lv-LV" sz="3600" dirty="0"/>
              <a:t> lineāli, cirkulis ar ieliekamu pildspalvu, transportieris, līmes zīmulis, šķēres</a:t>
            </a:r>
          </a:p>
          <a:p>
            <a:r>
              <a:rPr lang="lv-LV" sz="3600" dirty="0"/>
              <a:t>Mape (ātršuvējs) ar sākumā vismaz 5 kabatiņām darbu un materiālu uzkrāšanai (darba lapas, teorijas lapas, mazie pārbaudes darbi, darbu </a:t>
            </a:r>
            <a:r>
              <a:rPr lang="lv-LV" sz="3600" dirty="0" err="1"/>
              <a:t>izvērtējums</a:t>
            </a:r>
            <a:r>
              <a:rPr lang="lv-LV" sz="3600" dirty="0"/>
              <a:t>)</a:t>
            </a:r>
          </a:p>
          <a:p>
            <a:r>
              <a:rPr lang="lv-LV" sz="3600" dirty="0"/>
              <a:t>Mācību grāmata - reti</a:t>
            </a:r>
          </a:p>
          <a:p>
            <a:endParaRPr lang="lv-LV" sz="36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3E7D1420-128A-487E-3792-E2683A61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146" y="744743"/>
            <a:ext cx="2051067" cy="3430626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8B56FD8A-A12F-44EC-EE2B-0746DB77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710" y="3881329"/>
            <a:ext cx="1507266" cy="19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28581" y="133150"/>
            <a:ext cx="8596668" cy="1320800"/>
          </a:xfrm>
        </p:spPr>
        <p:txBody>
          <a:bodyPr/>
          <a:lstStyle/>
          <a:p>
            <a:r>
              <a:rPr lang="lv-LV" b="1" dirty="0"/>
              <a:t>Mācību sasniegumu vērtēšana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004656" y="1877437"/>
            <a:ext cx="10182688" cy="4591456"/>
          </a:xfrm>
        </p:spPr>
        <p:txBody>
          <a:bodyPr>
            <a:normAutofit fontScale="92500" lnSpcReduction="20000"/>
          </a:bodyPr>
          <a:lstStyle/>
          <a:p>
            <a:r>
              <a:rPr lang="lv-LV" sz="3200" dirty="0"/>
              <a:t>Monitoringa darbs uzdevumi.lv platformā bez vērtējuma</a:t>
            </a:r>
          </a:p>
          <a:p>
            <a:pPr lvl="1"/>
            <a:r>
              <a:rPr lang="lv-LV" sz="3000" dirty="0"/>
              <a:t>9. a klasei – 4. septembrī</a:t>
            </a:r>
          </a:p>
          <a:p>
            <a:pPr lvl="1"/>
            <a:r>
              <a:rPr lang="lv-LV" sz="3000" dirty="0"/>
              <a:t>9. d klasei – 5. septembrī</a:t>
            </a:r>
          </a:p>
          <a:p>
            <a:r>
              <a:rPr lang="lv-LV" sz="3200" dirty="0"/>
              <a:t>11 tematiskie pārbaudes darbi (vērtējums ballēs) – saskaņā ar grafiku</a:t>
            </a:r>
          </a:p>
          <a:p>
            <a:r>
              <a:rPr lang="lv-LV" sz="3200" dirty="0"/>
              <a:t>Starp tematiskajiem pārbaudes darbiem vismaz 2 sasniedzamo rezultātu apguves pārbaudes darbi (mazie pārbaudes darbi ar vērtējumu procentos)</a:t>
            </a:r>
          </a:p>
          <a:p>
            <a:r>
              <a:rPr lang="lv-LV" sz="3200" dirty="0"/>
              <a:t>Eksāmena izmēģinājuma darbs – maija 2. nedēļā (vērtējums procentos)</a:t>
            </a:r>
          </a:p>
          <a:p>
            <a:r>
              <a:rPr lang="lv-LV" sz="3200" dirty="0"/>
              <a:t>Tiem, kuri vēlēsies uzlabot gada vērtējumu – mutisks eksāmens</a:t>
            </a:r>
          </a:p>
          <a:p>
            <a:endParaRPr lang="lv-LV" sz="3200" dirty="0"/>
          </a:p>
          <a:p>
            <a:endParaRPr lang="lv-LV" sz="32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6656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28581" y="133150"/>
            <a:ext cx="8596668" cy="1320800"/>
          </a:xfrm>
        </p:spPr>
        <p:txBody>
          <a:bodyPr/>
          <a:lstStyle/>
          <a:p>
            <a:r>
              <a:rPr lang="lv-LV" b="1" dirty="0"/>
              <a:t>Mācību sasniegumu vērtēšana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0936" y="1731523"/>
            <a:ext cx="11336880" cy="5126477"/>
          </a:xfrm>
        </p:spPr>
        <p:txBody>
          <a:bodyPr>
            <a:normAutofit/>
          </a:bodyPr>
          <a:lstStyle/>
          <a:p>
            <a:r>
              <a:rPr lang="lv-LV" sz="3200" b="1" dirty="0"/>
              <a:t>Eksāmens 4. jūnijā. Jāiegūst vismaz 15 procenti. </a:t>
            </a:r>
          </a:p>
          <a:p>
            <a:endParaRPr lang="lv-LV" sz="3200" b="1" dirty="0"/>
          </a:p>
          <a:p>
            <a:r>
              <a:rPr lang="lv-LV" sz="3200" b="1" dirty="0"/>
              <a:t>D</a:t>
            </a:r>
            <a:r>
              <a:rPr lang="en-GB" sz="3200" b="1" dirty="0" err="1"/>
              <a:t>rīkst</a:t>
            </a:r>
            <a:r>
              <a:rPr lang="en-GB" sz="3200" b="1" dirty="0"/>
              <a:t> </a:t>
            </a:r>
            <a:r>
              <a:rPr lang="en-GB" sz="3200" b="1" dirty="0" err="1"/>
              <a:t>uzlabot</a:t>
            </a:r>
            <a:r>
              <a:rPr lang="lv-LV" sz="3200" b="1" dirty="0"/>
              <a:t> tikai 1 tematiskā darba vērtējumu semestrī</a:t>
            </a:r>
            <a:r>
              <a:rPr lang="en-GB" sz="3200" b="1" dirty="0"/>
              <a:t>. </a:t>
            </a:r>
            <a:r>
              <a:rPr lang="lv-LV" sz="3200" dirty="0"/>
              <a:t>Darba uzlabošana jāsaskaņo 5 dienu laikā pēc vērtējuma paziņošanas.</a:t>
            </a:r>
          </a:p>
          <a:p>
            <a:r>
              <a:rPr lang="lv-LV" sz="3200" dirty="0"/>
              <a:t>Kārtējie pārbaudes darbi var notikt iepriekš</a:t>
            </a:r>
            <a:r>
              <a:rPr lang="lv-LV" sz="3200" b="1" dirty="0"/>
              <a:t> nebrīdinot</a:t>
            </a:r>
            <a:r>
              <a:rPr lang="en-GB" sz="3200" b="1" dirty="0"/>
              <a:t>. </a:t>
            </a:r>
            <a:r>
              <a:rPr lang="lv-LV" sz="3200" b="1" dirty="0"/>
              <a:t>Vērtējumus nevar uzlabot.  Vērtējumi procentos neietekmē gada atzīmi.</a:t>
            </a:r>
          </a:p>
          <a:p>
            <a:r>
              <a:rPr lang="lv-LV" sz="3200" b="1" dirty="0"/>
              <a:t>Diagnostikas darbi  - gatavošanās eksāmenam. Vērtējums procentos. Vērtējumus nevarēs uzlabot.</a:t>
            </a:r>
          </a:p>
          <a:p>
            <a:endParaRPr lang="lv-LV" sz="3200" dirty="0"/>
          </a:p>
          <a:p>
            <a:endParaRPr lang="lv-LV" sz="32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9484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18" y="646528"/>
            <a:ext cx="10058400" cy="832078"/>
          </a:xfrm>
        </p:spPr>
        <p:txBody>
          <a:bodyPr/>
          <a:lstStyle/>
          <a:p>
            <a:pPr algn="ctr"/>
            <a:r>
              <a:rPr lang="lv-LV" b="1" dirty="0"/>
              <a:t>Mācību sasniegumu vērtēšana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78605"/>
            <a:ext cx="10616479" cy="4562757"/>
          </a:xfrm>
        </p:spPr>
        <p:txBody>
          <a:bodyPr>
            <a:normAutofit/>
          </a:bodyPr>
          <a:lstStyle/>
          <a:p>
            <a:endParaRPr lang="lv-LV" dirty="0"/>
          </a:p>
          <a:p>
            <a:r>
              <a:rPr lang="lv-LV" sz="3200" dirty="0"/>
              <a:t>Katrā pārbaudes darbā būs kritērijs: </a:t>
            </a:r>
            <a:r>
              <a:rPr lang="lv-LV" sz="3200" b="1" dirty="0"/>
              <a:t>ieguldījums tēmas apguvē</a:t>
            </a:r>
            <a:r>
              <a:rPr lang="lv-LV" sz="3200" dirty="0"/>
              <a:t>, kas tiks novērtēts ar 6 – 8 punktiem</a:t>
            </a:r>
          </a:p>
          <a:p>
            <a:r>
              <a:rPr lang="lv-LV" sz="3200" dirty="0"/>
              <a:t>Punkti tiks piešķirti, ņemot vērā </a:t>
            </a:r>
          </a:p>
          <a:p>
            <a:pPr lvl="1"/>
            <a:r>
              <a:rPr lang="lv-LV" sz="2400" dirty="0"/>
              <a:t>mājas darbu izpildi</a:t>
            </a:r>
          </a:p>
          <a:p>
            <a:pPr lvl="1"/>
            <a:r>
              <a:rPr lang="lv-LV" sz="2400" dirty="0"/>
              <a:t>darbu klasē (cik aktīvi strādājam)</a:t>
            </a:r>
          </a:p>
          <a:p>
            <a:pPr lvl="1"/>
            <a:r>
              <a:rPr lang="lv-LV" sz="2400" dirty="0"/>
              <a:t>pierakstu sakārtotību un apjoma atbilstību</a:t>
            </a:r>
          </a:p>
          <a:p>
            <a:pPr lvl="1"/>
            <a:r>
              <a:rPr lang="lv-LV" sz="2400" dirty="0"/>
              <a:t>mapes sakārtotību atbilstoši prasībām</a:t>
            </a:r>
          </a:p>
          <a:p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893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3C2F-150A-433E-847B-51AA7955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5649"/>
          </a:xfrm>
        </p:spPr>
        <p:txBody>
          <a:bodyPr/>
          <a:lstStyle/>
          <a:p>
            <a:r>
              <a:rPr lang="lv-LV" sz="3600" b="1" dirty="0"/>
              <a:t>G</a:t>
            </a:r>
            <a:r>
              <a:rPr lang="en-GB" sz="3600" b="1" dirty="0" err="1"/>
              <a:t>ada</a:t>
            </a:r>
            <a:r>
              <a:rPr lang="en-GB" sz="3600" b="1" dirty="0"/>
              <a:t> </a:t>
            </a:r>
            <a:r>
              <a:rPr lang="en-GB" sz="3600" b="1" dirty="0" err="1"/>
              <a:t>vērtējumi</a:t>
            </a:r>
            <a:endParaRPr lang="lv-LV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A7A3-1D1C-4C4F-9F2C-989EAD72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21832"/>
            <a:ext cx="10018713" cy="3569368"/>
          </a:xfrm>
        </p:spPr>
        <p:txBody>
          <a:bodyPr>
            <a:noAutofit/>
          </a:bodyPr>
          <a:lstStyle/>
          <a:p>
            <a:r>
              <a:rPr lang="en-GB" sz="2800" dirty="0"/>
              <a:t>L</a:t>
            </a:r>
            <a:r>
              <a:rPr lang="lv-LV" sz="2800" dirty="0"/>
              <a:t>ai saņemtu gada vērtējumu mācību priekšmetā, ir jāiegūst vērtējumi </a:t>
            </a:r>
            <a:r>
              <a:rPr lang="lv-LV" sz="2800" b="1" dirty="0"/>
              <a:t>visos</a:t>
            </a:r>
            <a:r>
              <a:rPr lang="lv-LV" sz="2800" dirty="0"/>
              <a:t> pārbaudes darbu grafikā paredzētajos pārbaudes darbos.</a:t>
            </a:r>
            <a:endParaRPr lang="en-GB" sz="2800" dirty="0"/>
          </a:p>
          <a:p>
            <a:r>
              <a:rPr lang="en-GB" sz="2800" dirty="0"/>
              <a:t>Gada </a:t>
            </a:r>
            <a:r>
              <a:rPr lang="en-GB" sz="2800" dirty="0" err="1"/>
              <a:t>vērtējums</a:t>
            </a:r>
            <a:r>
              <a:rPr lang="en-GB" sz="2800" dirty="0"/>
              <a:t> </a:t>
            </a:r>
            <a:r>
              <a:rPr lang="lv-LV" sz="2800" dirty="0"/>
              <a:t>tiek aprēķināts kā vidējais aritmētiskais</a:t>
            </a:r>
            <a:r>
              <a:rPr lang="en-GB" sz="2800" dirty="0"/>
              <a:t> no visa </a:t>
            </a:r>
            <a:r>
              <a:rPr lang="en-GB" sz="2800" dirty="0" err="1"/>
              <a:t>mācību</a:t>
            </a:r>
            <a:r>
              <a:rPr lang="en-GB" sz="2800" dirty="0"/>
              <a:t> </a:t>
            </a:r>
            <a:r>
              <a:rPr lang="en-GB" sz="2800" dirty="0" err="1"/>
              <a:t>gadā</a:t>
            </a:r>
            <a:r>
              <a:rPr lang="en-GB" sz="2800" dirty="0"/>
              <a:t> PD </a:t>
            </a:r>
            <a:r>
              <a:rPr lang="en-GB" sz="2800" dirty="0" err="1"/>
              <a:t>saņemtajiem</a:t>
            </a:r>
            <a:r>
              <a:rPr lang="en-GB" sz="2800" dirty="0"/>
              <a:t> </a:t>
            </a:r>
            <a:r>
              <a:rPr lang="en-GB" sz="2800" dirty="0" err="1"/>
              <a:t>vērtējumiem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53451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5" y="295183"/>
            <a:ext cx="9396519" cy="974324"/>
          </a:xfrm>
        </p:spPr>
        <p:txBody>
          <a:bodyPr>
            <a:noAutofit/>
          </a:bodyPr>
          <a:lstStyle/>
          <a:p>
            <a:r>
              <a:rPr lang="en-US" sz="4000" b="1" dirty="0" err="1"/>
              <a:t>Obligātie</a:t>
            </a:r>
            <a:r>
              <a:rPr lang="en-US" sz="4000" b="1" dirty="0"/>
              <a:t> </a:t>
            </a:r>
            <a:r>
              <a:rPr lang="en-US" sz="4000" b="1" dirty="0" err="1"/>
              <a:t>tematiskie</a:t>
            </a:r>
            <a:r>
              <a:rPr lang="en-US" sz="4000" b="1" dirty="0"/>
              <a:t> </a:t>
            </a:r>
            <a:r>
              <a:rPr lang="en-US" sz="4000" b="1" dirty="0" err="1"/>
              <a:t>pārbaudes</a:t>
            </a:r>
            <a:r>
              <a:rPr lang="en-US" sz="4000" b="1" dirty="0"/>
              <a:t> </a:t>
            </a:r>
            <a:r>
              <a:rPr lang="en-US" sz="4000" b="1" dirty="0" err="1"/>
              <a:t>darbi</a:t>
            </a:r>
            <a:r>
              <a:rPr lang="lv-LV" sz="4000" b="1" dirty="0"/>
              <a:t> atbilstoši tēmām</a:t>
            </a:r>
            <a:endParaRPr lang="en-US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07777-A1D2-40CF-9955-A2E52366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859312"/>
            <a:ext cx="8146872" cy="4437214"/>
          </a:xfrm>
        </p:spPr>
        <p:txBody>
          <a:bodyPr>
            <a:normAutofit fontScale="62500" lnSpcReduction="20000"/>
          </a:bodyPr>
          <a:lstStyle/>
          <a:p>
            <a:r>
              <a:rPr lang="lv-LV" sz="3200" dirty="0"/>
              <a:t>Līdzīgi trijstūri (25.09.)</a:t>
            </a:r>
          </a:p>
          <a:p>
            <a:r>
              <a:rPr lang="lv-LV" sz="3200" dirty="0"/>
              <a:t>Trapece (16.10.)</a:t>
            </a:r>
          </a:p>
          <a:p>
            <a:r>
              <a:rPr lang="lv-LV" sz="3200" dirty="0"/>
              <a:t>Sakarības taisnleņķa trijstūrī: </a:t>
            </a:r>
            <a:r>
              <a:rPr lang="lv-LV" sz="3200" dirty="0" err="1"/>
              <a:t>sin</a:t>
            </a:r>
            <a:r>
              <a:rPr lang="lv-LV" sz="3200" dirty="0"/>
              <a:t>, </a:t>
            </a:r>
            <a:r>
              <a:rPr lang="lv-LV" sz="3200" dirty="0" err="1"/>
              <a:t>cos</a:t>
            </a:r>
            <a:r>
              <a:rPr lang="lv-LV" sz="3200" dirty="0"/>
              <a:t>, </a:t>
            </a:r>
            <a:r>
              <a:rPr lang="lv-LV" sz="3200" dirty="0" err="1"/>
              <a:t>tg</a:t>
            </a:r>
            <a:r>
              <a:rPr lang="lv-LV" sz="3200" dirty="0"/>
              <a:t> (13.11.)</a:t>
            </a:r>
          </a:p>
          <a:p>
            <a:r>
              <a:rPr lang="lv-LV" sz="3200" dirty="0"/>
              <a:t>Saīsinātās reizināšanas formulas (4.12.)</a:t>
            </a:r>
          </a:p>
          <a:p>
            <a:r>
              <a:rPr lang="lv-LV" sz="3200" dirty="0"/>
              <a:t>Kvadrātvienādojumi (15.01.)</a:t>
            </a:r>
          </a:p>
          <a:p>
            <a:r>
              <a:rPr lang="lv-LV" sz="3200" dirty="0" err="1"/>
              <a:t>Kvadrātfunkcijas</a:t>
            </a:r>
            <a:r>
              <a:rPr lang="lv-LV" sz="3200" dirty="0"/>
              <a:t>. </a:t>
            </a:r>
            <a:r>
              <a:rPr lang="lv-LV" sz="3200" dirty="0" err="1"/>
              <a:t>Kvadrātnevienādības</a:t>
            </a:r>
            <a:r>
              <a:rPr lang="lv-LV" sz="3200" dirty="0"/>
              <a:t> (29.01.)</a:t>
            </a:r>
          </a:p>
          <a:p>
            <a:r>
              <a:rPr lang="lv-LV" sz="3200" dirty="0"/>
              <a:t>Nevienādību sistēmas (5.02.)</a:t>
            </a:r>
          </a:p>
          <a:p>
            <a:r>
              <a:rPr lang="lv-LV" sz="3200" dirty="0"/>
              <a:t>Vienādojumu sistēmas (26.02.)</a:t>
            </a:r>
          </a:p>
          <a:p>
            <a:r>
              <a:rPr lang="lv-LV" sz="3200" dirty="0"/>
              <a:t>Skaitļu virknes (25.03.)</a:t>
            </a:r>
          </a:p>
          <a:p>
            <a:r>
              <a:rPr lang="lv-LV" sz="3200" dirty="0"/>
              <a:t>Riņķa līnija un ievilkti, apvilkti daudzstūri (15.04.)</a:t>
            </a:r>
          </a:p>
          <a:p>
            <a:r>
              <a:rPr lang="lv-LV" sz="3200" dirty="0"/>
              <a:t>Regulāri daudzstūri (29.04.)</a:t>
            </a:r>
          </a:p>
          <a:p>
            <a:r>
              <a:rPr lang="lv-LV" sz="3200" dirty="0"/>
              <a:t>Eksāmena izmēģinājuma darbs (?)</a:t>
            </a:r>
          </a:p>
          <a:p>
            <a:endParaRPr lang="lv-LV" sz="3200" dirty="0"/>
          </a:p>
          <a:p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469988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tūra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Retrospekcija">
  <a:themeElements>
    <a:clrScheme name="Retrospekci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i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i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Smilgas">
  <a:themeElements>
    <a:clrScheme name="Smilga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ilga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Smilgas">
  <a:themeElements>
    <a:clrScheme name="Smilga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ilga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682</Words>
  <Application>Microsoft Office PowerPoint</Application>
  <PresentationFormat>Platekrāna</PresentationFormat>
  <Paragraphs>102</Paragraphs>
  <Slides>25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4</vt:i4>
      </vt:variant>
      <vt:variant>
        <vt:lpstr>Slaidu virsraksti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Bernard MT Condensed</vt:lpstr>
      <vt:lpstr>Calibri</vt:lpstr>
      <vt:lpstr>Calibri Light</vt:lpstr>
      <vt:lpstr>Century Gothic</vt:lpstr>
      <vt:lpstr>Times New Roman</vt:lpstr>
      <vt:lpstr>Tw Cen MT</vt:lpstr>
      <vt:lpstr>Wingdings 3</vt:lpstr>
      <vt:lpstr>Kontūra</vt:lpstr>
      <vt:lpstr>Retrospekcija</vt:lpstr>
      <vt:lpstr>Smilgas</vt:lpstr>
      <vt:lpstr>1_Smilgas</vt:lpstr>
      <vt:lpstr>PowerPoint prezentācija</vt:lpstr>
      <vt:lpstr>PowerPoint prezentācija</vt:lpstr>
      <vt:lpstr>mATEMĀTIKA 9. klasēm</vt:lpstr>
      <vt:lpstr>Nepieciešamais matemātikas stundās</vt:lpstr>
      <vt:lpstr>Mācību sasniegumu vērtēšana</vt:lpstr>
      <vt:lpstr>Mācību sasniegumu vērtēšana</vt:lpstr>
      <vt:lpstr>Mācību sasniegumu vērtēšana</vt:lpstr>
      <vt:lpstr>Gada vērtējumi</vt:lpstr>
      <vt:lpstr>Obligātie tematiskie pārbaudes darbi atbilstoši tēmām</vt:lpstr>
      <vt:lpstr>Jauna vērtēšanas tabula</vt:lpstr>
      <vt:lpstr>Noteikumi</vt:lpstr>
      <vt:lpstr>Stundās, mājas darbiem, patstāvīgam darbam izmantosim</vt:lpstr>
      <vt:lpstr>Piedāvāju šādas ZPD tēmas</vt:lpstr>
      <vt:lpstr>Eksāmens</vt:lpstr>
      <vt:lpstr>Eksāmens 2 daļās</vt:lpstr>
      <vt:lpstr>Eksāmena saturs</vt:lpstr>
      <vt:lpstr>Lai labāk sagatavotos eksāmenam</vt:lpstr>
      <vt:lpstr>Matemātikas centralizētā eksāmena rezultāti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Inta Martuzāne</dc:creator>
  <cp:lastModifiedBy>Inta Martuzāne</cp:lastModifiedBy>
  <cp:revision>7</cp:revision>
  <dcterms:created xsi:type="dcterms:W3CDTF">2022-09-01T16:21:07Z</dcterms:created>
  <dcterms:modified xsi:type="dcterms:W3CDTF">2023-09-02T18:36:40Z</dcterms:modified>
</cp:coreProperties>
</file>