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81" r:id="rId2"/>
  </p:sldMasterIdLst>
  <p:sldIdLst>
    <p:sldId id="264" r:id="rId3"/>
    <p:sldId id="256" r:id="rId4"/>
    <p:sldId id="269" r:id="rId5"/>
    <p:sldId id="295" r:id="rId6"/>
    <p:sldId id="260" r:id="rId7"/>
    <p:sldId id="263" r:id="rId8"/>
    <p:sldId id="296" r:id="rId9"/>
    <p:sldId id="294" r:id="rId10"/>
    <p:sldId id="28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ttēlu k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586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1620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639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87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875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029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12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521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79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7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44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30375" y="2827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2049" name="Attēls 1" descr="http://www.rinuzi.lv/f/news/s/56081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3533">
            <a:off x="1143885" y="1526466"/>
            <a:ext cx="4365047" cy="323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79549" y="1905007"/>
            <a:ext cx="10202252" cy="32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7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7200" dirty="0"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altLang="lv-LV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lv-LV" altLang="lv-LV" sz="24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36696" y="745412"/>
            <a:ext cx="8259839" cy="536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94640" algn="r">
              <a:lnSpc>
                <a:spcPct val="107000"/>
              </a:lnSpc>
              <a:spcAft>
                <a:spcPts val="800"/>
              </a:spcAft>
            </a:pP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tev katra skolas diena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Vienmēr īpaša un viena.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Tev prātā jaukas domas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ik rītu laba oma.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Tev skolā labi iet,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Desmitnieki somā lien.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Zināšanas galvā liec,</a:t>
            </a:r>
            <a:b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solidFill>
                  <a:srgbClr val="60493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Slinkumu gan laukā triec!</a:t>
            </a:r>
          </a:p>
          <a:p>
            <a:pPr indent="-294640" algn="r">
              <a:lnSpc>
                <a:spcPct val="107000"/>
              </a:lnSpc>
              <a:spcAft>
                <a:spcPts val="800"/>
              </a:spcAft>
            </a:pPr>
            <a:r>
              <a:rPr lang="lv-LV" sz="1200" dirty="0">
                <a:solidFill>
                  <a:srgbClr val="6049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lv-LV" sz="2800" dirty="0">
                <a:solidFill>
                  <a:srgbClr val="6049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Autors nezināms</a:t>
            </a:r>
            <a:r>
              <a:rPr lang="lv-LV" sz="1200" dirty="0">
                <a:solidFill>
                  <a:srgbClr val="6049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endParaRPr lang="lv-LV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69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10D8E56-D2E4-E6C0-053F-FBD0B80B58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6000" b="1" dirty="0" err="1"/>
              <a:t>mATEMĀTIKA</a:t>
            </a:r>
            <a:r>
              <a:rPr lang="lv-LV" sz="6000" b="1" dirty="0"/>
              <a:t> 1. kursam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913C6A9E-66BD-53B6-1DE7-D2DC40E302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lv-LV" sz="3200" b="1" dirty="0"/>
              <a:t>2024./2025. MĀCĪBU GADS </a:t>
            </a:r>
          </a:p>
          <a:p>
            <a:pPr algn="r"/>
            <a:r>
              <a:rPr lang="lv-LV" sz="3200" b="1" dirty="0"/>
              <a:t>Sk. Inta </a:t>
            </a:r>
            <a:r>
              <a:rPr lang="lv-LV" sz="3200" b="1" dirty="0" err="1"/>
              <a:t>martuzāne</a:t>
            </a:r>
            <a:endParaRPr lang="lv-LV" sz="3200" b="1" dirty="0"/>
          </a:p>
        </p:txBody>
      </p:sp>
    </p:spTree>
    <p:extLst>
      <p:ext uri="{BB962C8B-B14F-4D97-AF65-F5344CB8AC3E}">
        <p14:creationId xmlns:p14="http://schemas.microsoft.com/office/powerpoint/2010/main" val="46987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7481" y="78940"/>
            <a:ext cx="8596668" cy="1320800"/>
          </a:xfrm>
        </p:spPr>
        <p:txBody>
          <a:bodyPr/>
          <a:lstStyle/>
          <a:p>
            <a:r>
              <a:rPr lang="lv-LV" b="1" dirty="0"/>
              <a:t>Iepazīsimies! Īsumā par mani…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4614" y="1836821"/>
            <a:ext cx="9795319" cy="4612617"/>
          </a:xfrm>
        </p:spPr>
        <p:txBody>
          <a:bodyPr>
            <a:normAutofit fontScale="85000" lnSpcReduction="20000"/>
          </a:bodyPr>
          <a:lstStyle/>
          <a:p>
            <a:r>
              <a:rPr lang="lv-LV" sz="2400" dirty="0"/>
              <a:t>Vārds: </a:t>
            </a:r>
            <a:r>
              <a:rPr lang="lv-LV" sz="2400" b="1" dirty="0"/>
              <a:t>Inta</a:t>
            </a:r>
          </a:p>
          <a:p>
            <a:r>
              <a:rPr lang="lv-LV" sz="2400" dirty="0"/>
              <a:t>Uzvārds: </a:t>
            </a:r>
            <a:r>
              <a:rPr lang="en-GB" sz="2400" b="1" dirty="0"/>
              <a:t>Martuzāne</a:t>
            </a:r>
            <a:endParaRPr lang="lv-LV" sz="2400" b="1" dirty="0"/>
          </a:p>
          <a:p>
            <a:r>
              <a:rPr lang="lv-LV" sz="2400" dirty="0"/>
              <a:t>Bērnība aizvadīta Aizputē, Liepājas rajonā</a:t>
            </a:r>
          </a:p>
          <a:p>
            <a:r>
              <a:rPr lang="lv-LV" sz="2000" dirty="0"/>
              <a:t>Pedagoģiskais darba stāžs: </a:t>
            </a:r>
            <a:r>
              <a:rPr lang="en-GB" sz="2000" dirty="0"/>
              <a:t>3</a:t>
            </a:r>
            <a:r>
              <a:rPr lang="lv-LV" sz="2000" dirty="0"/>
              <a:t>2 gadi. Šajā skolā 2,5 gadi </a:t>
            </a:r>
          </a:p>
          <a:p>
            <a:r>
              <a:rPr lang="lv-LV" sz="2000" dirty="0"/>
              <a:t>Skolas, kurās strādāts: Skujenes pamatskola (Cēsu pusē, 1. skola); Berģu Mūzikas un mākslas pamatskola, Ādažu vidusskola, Ogres sākumskola, Rīgas Mūzikas internātvidusskola (10., 11. klase), </a:t>
            </a:r>
            <a:r>
              <a:rPr lang="es-ES" sz="2100" dirty="0" err="1"/>
              <a:t>Rīgas</a:t>
            </a:r>
            <a:r>
              <a:rPr lang="es-ES" sz="2100" dirty="0"/>
              <a:t> </a:t>
            </a:r>
            <a:r>
              <a:rPr lang="es-ES" sz="2100" dirty="0" err="1"/>
              <a:t>Tūrisma</a:t>
            </a:r>
            <a:r>
              <a:rPr lang="es-ES" sz="2100" dirty="0"/>
              <a:t> un </a:t>
            </a:r>
            <a:r>
              <a:rPr lang="es-ES" sz="2100" dirty="0" err="1"/>
              <a:t>radošās</a:t>
            </a:r>
            <a:r>
              <a:rPr lang="es-ES" sz="2100" dirty="0"/>
              <a:t> </a:t>
            </a:r>
            <a:r>
              <a:rPr lang="es-ES" sz="2100" dirty="0" err="1"/>
              <a:t>industrijas</a:t>
            </a:r>
            <a:r>
              <a:rPr lang="es-ES" sz="2100" dirty="0"/>
              <a:t> </a:t>
            </a:r>
            <a:r>
              <a:rPr lang="es-ES" sz="2100" dirty="0" err="1"/>
              <a:t>tehnikums</a:t>
            </a:r>
            <a:r>
              <a:rPr lang="lv-LV" sz="2100" dirty="0"/>
              <a:t> (1. un 3.kurss)</a:t>
            </a:r>
            <a:endParaRPr lang="es-ES" sz="2100" dirty="0"/>
          </a:p>
          <a:p>
            <a:r>
              <a:rPr lang="lv-LV" sz="2000" dirty="0"/>
              <a:t>Citas darba vietas: Biznesa institūts «RIMPAK Livonija», Valsts Ieņēmumu dienests, Izglītības valsts inspekcija</a:t>
            </a:r>
          </a:p>
          <a:p>
            <a:r>
              <a:rPr lang="lv-LV" sz="2000" dirty="0"/>
              <a:t>Pabeigtās mācību iestādes: Aizputes vidusskola (Liepājas pusē); Rīgas Tehniskā universitāte, Latvijas Universitāte, Juridiskā koledža</a:t>
            </a:r>
          </a:p>
          <a:p>
            <a:r>
              <a:rPr lang="lv-LV" sz="2000" dirty="0"/>
              <a:t>Iegūtās kvalifikācijas: Inženieris ekonomists celtniecības jomā; Vidusskolas matemātikas skolotāja, Jurista palīgs</a:t>
            </a:r>
          </a:p>
          <a:p>
            <a:r>
              <a:rPr lang="lv-LV" sz="2000" dirty="0"/>
              <a:t>Manas vērtības: veselība; cilvēki, ar kuriem kopā jūtos labi; darbs, kas priecē; sakopta, kārtīga vide; laiks (jo visu var iegūt vairāk, tikai ne laiku)</a:t>
            </a:r>
          </a:p>
          <a:p>
            <a:r>
              <a:rPr lang="lv-LV" sz="2000" dirty="0"/>
              <a:t>Dzīves vieta: Rīga, Ķengarags</a:t>
            </a:r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50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isnstūris 1">
            <a:extLst>
              <a:ext uri="{FF2B5EF4-FFF2-40B4-BE49-F238E27FC236}">
                <a16:creationId xmlns:a16="http://schemas.microsoft.com/office/drawing/2014/main" id="{B2760EB6-E20B-B3EE-480E-D716290197CB}"/>
              </a:ext>
            </a:extLst>
          </p:cNvPr>
          <p:cNvSpPr/>
          <p:nvPr/>
        </p:nvSpPr>
        <p:spPr>
          <a:xfrm>
            <a:off x="2695549" y="2229398"/>
            <a:ext cx="68009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lv-LV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Laiks iepazīties ar Jums</a:t>
            </a:r>
          </a:p>
        </p:txBody>
      </p:sp>
    </p:spTree>
    <p:extLst>
      <p:ext uri="{BB962C8B-B14F-4D97-AF65-F5344CB8AC3E}">
        <p14:creationId xmlns:p14="http://schemas.microsoft.com/office/powerpoint/2010/main" val="194767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Nepieciešamais matemātikas stundās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1" y="1940942"/>
            <a:ext cx="9262818" cy="3880773"/>
          </a:xfrm>
        </p:spPr>
        <p:txBody>
          <a:bodyPr>
            <a:normAutofit/>
          </a:bodyPr>
          <a:lstStyle/>
          <a:p>
            <a:endParaRPr lang="lv-LV" dirty="0"/>
          </a:p>
          <a:p>
            <a:r>
              <a:rPr lang="lv-LV" sz="3600" dirty="0"/>
              <a:t>Pierakstu klade (vēlams 96 lpp.)</a:t>
            </a:r>
          </a:p>
          <a:p>
            <a:endParaRPr lang="lv-LV" sz="3600" dirty="0"/>
          </a:p>
          <a:p>
            <a:r>
              <a:rPr lang="lv-LV" sz="3600" dirty="0"/>
              <a:t>Pildspalva, zīmulis, lineāli, cirkulis, transportieris, līmes zīmulis, šķēres</a:t>
            </a:r>
          </a:p>
        </p:txBody>
      </p:sp>
    </p:spTree>
    <p:extLst>
      <p:ext uri="{BB962C8B-B14F-4D97-AF65-F5344CB8AC3E}">
        <p14:creationId xmlns:p14="http://schemas.microsoft.com/office/powerpoint/2010/main" val="192196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328581" y="133150"/>
            <a:ext cx="8596668" cy="1320800"/>
          </a:xfrm>
        </p:spPr>
        <p:txBody>
          <a:bodyPr/>
          <a:lstStyle/>
          <a:p>
            <a:r>
              <a:rPr lang="lv-LV" b="1" dirty="0"/>
              <a:t>Mācību sasniegumu vērtēšana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672915" y="1787671"/>
            <a:ext cx="11336880" cy="5126477"/>
          </a:xfrm>
        </p:spPr>
        <p:txBody>
          <a:bodyPr>
            <a:normAutofit/>
          </a:bodyPr>
          <a:lstStyle/>
          <a:p>
            <a:r>
              <a:rPr lang="lv-LV" sz="3000" dirty="0"/>
              <a:t>Tematiskie pārbaudes darbi (1-10 balles) – atbilstoši grafikam</a:t>
            </a:r>
            <a:r>
              <a:rPr lang="en-GB" sz="3000" dirty="0"/>
              <a:t>.</a:t>
            </a:r>
            <a:endParaRPr lang="lv-LV" sz="3000" dirty="0"/>
          </a:p>
          <a:p>
            <a:r>
              <a:rPr lang="en-GB" sz="3000" dirty="0" err="1"/>
              <a:t>Darba</a:t>
            </a:r>
            <a:r>
              <a:rPr lang="en-GB" sz="3000" dirty="0"/>
              <a:t> </a:t>
            </a:r>
            <a:r>
              <a:rPr lang="en-GB" sz="3000" dirty="0" err="1"/>
              <a:t>izpildei</a:t>
            </a:r>
            <a:r>
              <a:rPr lang="en-GB" sz="3000" dirty="0"/>
              <a:t> </a:t>
            </a:r>
            <a:r>
              <a:rPr lang="en-GB" sz="3000" dirty="0" err="1"/>
              <a:t>paredzēta</a:t>
            </a:r>
            <a:r>
              <a:rPr lang="en-GB" sz="3000" dirty="0"/>
              <a:t> 1 </a:t>
            </a:r>
            <a:r>
              <a:rPr lang="en-GB" sz="3000" dirty="0" err="1"/>
              <a:t>mācību</a:t>
            </a:r>
            <a:r>
              <a:rPr lang="en-GB" sz="3000" dirty="0"/>
              <a:t> </a:t>
            </a:r>
            <a:r>
              <a:rPr lang="en-GB" sz="3000" dirty="0" err="1"/>
              <a:t>stunda</a:t>
            </a:r>
            <a:r>
              <a:rPr lang="en-GB" sz="3000" dirty="0"/>
              <a:t>. </a:t>
            </a:r>
            <a:r>
              <a:rPr lang="lv-LV" sz="3000" b="1" dirty="0"/>
              <a:t>Vērtējumus uzlabot nevar.</a:t>
            </a:r>
            <a:endParaRPr lang="lv-LV" sz="3000" dirty="0"/>
          </a:p>
          <a:p>
            <a:r>
              <a:rPr lang="lv-LV" sz="3000" dirty="0"/>
              <a:t>Kārtējie pārbaudes darbi (</a:t>
            </a:r>
            <a:r>
              <a:rPr lang="en-GB" sz="3000" dirty="0" err="1"/>
              <a:t>vērtējums</a:t>
            </a:r>
            <a:r>
              <a:rPr lang="en-GB" sz="3000" dirty="0"/>
              <a:t> </a:t>
            </a:r>
            <a:r>
              <a:rPr lang="lv-LV" sz="3000" dirty="0"/>
              <a:t>i/</a:t>
            </a:r>
            <a:r>
              <a:rPr lang="lv-LV" sz="3000" dirty="0" err="1"/>
              <a:t>ni</a:t>
            </a:r>
            <a:r>
              <a:rPr lang="lv-LV" sz="3000" dirty="0"/>
              <a:t>; ieskaitīts no 40%) – vismaz 1 darbs tēmas apguves laikā</a:t>
            </a:r>
            <a:r>
              <a:rPr lang="en-GB" sz="3000" b="1" dirty="0"/>
              <a:t>. </a:t>
            </a:r>
            <a:r>
              <a:rPr lang="lv-LV" sz="3000" dirty="0"/>
              <a:t>Šie vērtējumi gada atzīmi neietekmē.</a:t>
            </a:r>
          </a:p>
          <a:p>
            <a:r>
              <a:rPr lang="lv-LV" sz="3000" b="1" dirty="0"/>
              <a:t>Kombinētais darbs </a:t>
            </a:r>
            <a:r>
              <a:rPr lang="lv-LV" sz="3000" dirty="0"/>
              <a:t>mācību gada noslēgumā, ja vēlas uzlabot vērtējumu.</a:t>
            </a:r>
          </a:p>
          <a:p>
            <a:endParaRPr lang="lv-LV" sz="3200" b="1" dirty="0"/>
          </a:p>
          <a:p>
            <a:endParaRPr lang="lv-LV" sz="3200" dirty="0"/>
          </a:p>
          <a:p>
            <a:endParaRPr lang="lv-LV" sz="32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94846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0AE5F81-66FD-C086-7658-1EB49F6A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lv-LV" b="1" dirty="0"/>
              <a:t>Apgūstāmās tēmas un plānotie pārbaudes darbi 2024./2025. </a:t>
            </a:r>
            <a:r>
              <a:rPr lang="lv-LV" b="1" dirty="0" err="1"/>
              <a:t>m.g</a:t>
            </a:r>
            <a:r>
              <a:rPr lang="lv-LV" b="1" dirty="0"/>
              <a:t>.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66626C3E-6C1F-6FF4-5FE4-EA96A5060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669893"/>
              </p:ext>
            </p:extLst>
          </p:nvPr>
        </p:nvGraphicFramePr>
        <p:xfrm>
          <a:off x="1096963" y="2295605"/>
          <a:ext cx="10058402" cy="3391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7118">
                  <a:extLst>
                    <a:ext uri="{9D8B030D-6E8A-4147-A177-3AD203B41FA5}">
                      <a16:colId xmlns:a16="http://schemas.microsoft.com/office/drawing/2014/main" val="2304414578"/>
                    </a:ext>
                  </a:extLst>
                </a:gridCol>
                <a:gridCol w="1678458">
                  <a:extLst>
                    <a:ext uri="{9D8B030D-6E8A-4147-A177-3AD203B41FA5}">
                      <a16:colId xmlns:a16="http://schemas.microsoft.com/office/drawing/2014/main" val="1804065650"/>
                    </a:ext>
                  </a:extLst>
                </a:gridCol>
                <a:gridCol w="1643987">
                  <a:extLst>
                    <a:ext uri="{9D8B030D-6E8A-4147-A177-3AD203B41FA5}">
                      <a16:colId xmlns:a16="http://schemas.microsoft.com/office/drawing/2014/main" val="3178597962"/>
                    </a:ext>
                  </a:extLst>
                </a:gridCol>
                <a:gridCol w="2383204">
                  <a:extLst>
                    <a:ext uri="{9D8B030D-6E8A-4147-A177-3AD203B41FA5}">
                      <a16:colId xmlns:a16="http://schemas.microsoft.com/office/drawing/2014/main" val="4015161103"/>
                    </a:ext>
                  </a:extLst>
                </a:gridCol>
                <a:gridCol w="1065635">
                  <a:extLst>
                    <a:ext uri="{9D8B030D-6E8A-4147-A177-3AD203B41FA5}">
                      <a16:colId xmlns:a16="http://schemas.microsoft.com/office/drawing/2014/main" val="3443248316"/>
                    </a:ext>
                  </a:extLst>
                </a:gridCol>
              </a:tblGrid>
              <a:tr h="10306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Tēma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Stundu skaits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Formatīvie vērtējumi (i/ni)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Summatīvie vērtējumi (balles)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Svars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extLst>
                  <a:ext uri="{0D108BD9-81ED-4DB2-BD59-A6C34878D82A}">
                    <a16:rowId xmlns:a16="http://schemas.microsoft.com/office/drawing/2014/main" val="3950798077"/>
                  </a:ext>
                </a:extLst>
              </a:tr>
              <a:tr h="361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Vektori un kustība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20 stundas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10.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20.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18%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extLst>
                  <a:ext uri="{0D108BD9-81ED-4DB2-BD59-A6C34878D82A}">
                    <a16:rowId xmlns:a16="http://schemas.microsoft.com/office/drawing/2014/main" val="574444034"/>
                  </a:ext>
                </a:extLst>
              </a:tr>
              <a:tr h="3617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Līnijas vienādojums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34 stundas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38.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54.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29%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extLst>
                  <a:ext uri="{0D108BD9-81ED-4DB2-BD59-A6C34878D82A}">
                    <a16:rowId xmlns:a16="http://schemas.microsoft.com/office/drawing/2014/main" val="323663691"/>
                  </a:ext>
                </a:extLst>
              </a:tr>
              <a:tr h="818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Kopas, kombinatorika un varbūtība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36 stundas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64. stundā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80.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90.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31%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extLst>
                  <a:ext uri="{0D108BD9-81ED-4DB2-BD59-A6C34878D82A}">
                    <a16:rowId xmlns:a16="http://schemas.microsoft.com/office/drawing/2014/main" val="455773841"/>
                  </a:ext>
                </a:extLst>
              </a:tr>
              <a:tr h="818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Statistika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26 stundas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100. stundā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110.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116. stundā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2100" kern="100">
                          <a:effectLst/>
                        </a:rPr>
                        <a:t>22%</a:t>
                      </a:r>
                      <a:endParaRPr lang="lv-LV" sz="2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8546" marR="128546" marT="0" marB="0"/>
                </a:tc>
                <a:extLst>
                  <a:ext uri="{0D108BD9-81ED-4DB2-BD59-A6C34878D82A}">
                    <a16:rowId xmlns:a16="http://schemas.microsoft.com/office/drawing/2014/main" val="3785867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5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Uz izdalītajām lapiņām uzraksti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v-LV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Grupu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vārdu un uzvārdu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prognozi  gada vērtējumam matemātikā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vai vēlies piedalīties matemātikas olimpiādē</a:t>
            </a:r>
          </a:p>
          <a:p>
            <a:pPr marL="0" indent="0">
              <a:buNone/>
            </a:pPr>
            <a:endParaRPr lang="lv-LV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endParaRPr lang="lv-LV" sz="4800" b="1" dirty="0"/>
          </a:p>
        </p:txBody>
      </p:sp>
    </p:spTree>
    <p:extLst>
      <p:ext uri="{BB962C8B-B14F-4D97-AF65-F5344CB8AC3E}">
        <p14:creationId xmlns:p14="http://schemas.microsoft.com/office/powerpoint/2010/main" val="132336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stūris 3">
            <a:extLst>
              <a:ext uri="{FF2B5EF4-FFF2-40B4-BE49-F238E27FC236}">
                <a16:creationId xmlns:a16="http://schemas.microsoft.com/office/drawing/2014/main" id="{BD6CDE4D-5E3A-4B6A-AB05-1A50BA8F3753}"/>
              </a:ext>
            </a:extLst>
          </p:cNvPr>
          <p:cNvSpPr/>
          <p:nvPr/>
        </p:nvSpPr>
        <p:spPr>
          <a:xfrm>
            <a:off x="2470825" y="1955657"/>
            <a:ext cx="73638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lv-LV" sz="72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60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Jūsu jautājumi…</a:t>
            </a:r>
          </a:p>
        </p:txBody>
      </p:sp>
    </p:spTree>
    <p:extLst>
      <p:ext uri="{BB962C8B-B14F-4D97-AF65-F5344CB8AC3E}">
        <p14:creationId xmlns:p14="http://schemas.microsoft.com/office/powerpoint/2010/main" val="3722296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tūra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Retrospekcija">
  <a:themeElements>
    <a:clrScheme name="Retrospekci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i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i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438</Words>
  <Application>Microsoft Office PowerPoint</Application>
  <PresentationFormat>Platekrāna</PresentationFormat>
  <Paragraphs>67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7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Bernard MT Condensed</vt:lpstr>
      <vt:lpstr>Calibri</vt:lpstr>
      <vt:lpstr>Calibri Light</vt:lpstr>
      <vt:lpstr>Times New Roman</vt:lpstr>
      <vt:lpstr>Tw Cen MT</vt:lpstr>
      <vt:lpstr>Kontūra</vt:lpstr>
      <vt:lpstr>Retrospekcija</vt:lpstr>
      <vt:lpstr>PowerPoint prezentācija</vt:lpstr>
      <vt:lpstr>mATEMĀTIKA 1. kursam</vt:lpstr>
      <vt:lpstr>Iepazīsimies! Īsumā par mani…</vt:lpstr>
      <vt:lpstr>PowerPoint prezentācija</vt:lpstr>
      <vt:lpstr>Nepieciešamais matemātikas stundās</vt:lpstr>
      <vt:lpstr>Mācību sasniegumu vērtēšana</vt:lpstr>
      <vt:lpstr>Apgūstāmās tēmas un plānotie pārbaudes darbi 2024./2025. m.g.</vt:lpstr>
      <vt:lpstr>Uz izdalītajām lapiņām uzraksti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Inta Martuzāne</dc:creator>
  <cp:lastModifiedBy>Inta Martuzāne</cp:lastModifiedBy>
  <cp:revision>12</cp:revision>
  <dcterms:created xsi:type="dcterms:W3CDTF">2022-09-01T16:21:07Z</dcterms:created>
  <dcterms:modified xsi:type="dcterms:W3CDTF">2024-09-03T17:51:23Z</dcterms:modified>
</cp:coreProperties>
</file>